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  <p:sldMasterId id="2147484258" r:id="rId6"/>
    <p:sldMasterId id="2147484351" r:id="rId7"/>
  </p:sldMasterIdLst>
  <p:notesMasterIdLst>
    <p:notesMasterId r:id="rId50"/>
  </p:notesMasterIdLst>
  <p:sldIdLst>
    <p:sldId id="348" r:id="rId8"/>
    <p:sldId id="682" r:id="rId9"/>
    <p:sldId id="628" r:id="rId10"/>
    <p:sldId id="629" r:id="rId11"/>
    <p:sldId id="631" r:id="rId12"/>
    <p:sldId id="633" r:id="rId13"/>
    <p:sldId id="639" r:id="rId14"/>
    <p:sldId id="640" r:id="rId15"/>
    <p:sldId id="694" r:id="rId16"/>
    <p:sldId id="727" r:id="rId17"/>
    <p:sldId id="644" r:id="rId18"/>
    <p:sldId id="691" r:id="rId19"/>
    <p:sldId id="704" r:id="rId20"/>
    <p:sldId id="705" r:id="rId21"/>
    <p:sldId id="692" r:id="rId22"/>
    <p:sldId id="645" r:id="rId23"/>
    <p:sldId id="725" r:id="rId24"/>
    <p:sldId id="726" r:id="rId25"/>
    <p:sldId id="489" r:id="rId26"/>
    <p:sldId id="548" r:id="rId27"/>
    <p:sldId id="698" r:id="rId28"/>
    <p:sldId id="699" r:id="rId29"/>
    <p:sldId id="700" r:id="rId30"/>
    <p:sldId id="711" r:id="rId31"/>
    <p:sldId id="696" r:id="rId32"/>
    <p:sldId id="703" r:id="rId33"/>
    <p:sldId id="706" r:id="rId34"/>
    <p:sldId id="707" r:id="rId35"/>
    <p:sldId id="708" r:id="rId36"/>
    <p:sldId id="709" r:id="rId37"/>
    <p:sldId id="710" r:id="rId38"/>
    <p:sldId id="701" r:id="rId39"/>
    <p:sldId id="712" r:id="rId40"/>
    <p:sldId id="715" r:id="rId41"/>
    <p:sldId id="716" r:id="rId42"/>
    <p:sldId id="717" r:id="rId43"/>
    <p:sldId id="718" r:id="rId44"/>
    <p:sldId id="720" r:id="rId45"/>
    <p:sldId id="721" r:id="rId46"/>
    <p:sldId id="724" r:id="rId47"/>
    <p:sldId id="722" r:id="rId48"/>
    <p:sldId id="728" r:id="rId49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1pPr>
    <a:lvl2pPr marL="457011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2pPr>
    <a:lvl3pPr marL="914025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3pPr>
    <a:lvl4pPr marL="1371036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4pPr>
    <a:lvl5pPr marL="182805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5pPr>
    <a:lvl6pPr marL="2285064" algn="l" defTabSz="457011" rtl="0" eaLnBrk="1" latinLnBrk="0" hangingPunct="1"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6pPr>
    <a:lvl7pPr marL="2742076" algn="l" defTabSz="457011" rtl="0" eaLnBrk="1" latinLnBrk="0" hangingPunct="1"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7pPr>
    <a:lvl8pPr marL="3199091" algn="l" defTabSz="457011" rtl="0" eaLnBrk="1" latinLnBrk="0" hangingPunct="1"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8pPr>
    <a:lvl9pPr marL="3656104" algn="l" defTabSz="457011" rtl="0" eaLnBrk="1" latinLnBrk="0" hangingPunct="1">
      <a:defRPr sz="3600" kern="1200">
        <a:solidFill>
          <a:schemeClr val="tx1"/>
        </a:solidFill>
        <a:latin typeface="Comic Sans MS" charset="0"/>
        <a:ea typeface="ヒラギノ明朝 ProN W3" charset="-128"/>
        <a:cs typeface="ヒラギノ明朝 ProN W3" charset="-128"/>
        <a:sym typeface="Comic Sans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82" y="-24"/>
      </p:cViewPr>
      <p:guideLst>
        <p:guide orient="horz" pos="4992"/>
        <p:guide pos="7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17038199616901"/>
          <c:y val="8.15730019041737E-2"/>
          <c:w val="0.66995943285805504"/>
          <c:h val="0.7149817503280839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Motor vehicle traffic</c:v>
                </c:pt>
              </c:strCache>
            </c:strRef>
          </c:tx>
          <c:spPr>
            <a:ln w="38097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Sheet1!$B$2:$B$13</c:f>
              <c:numCache>
                <c:formatCode>0.00</c:formatCode>
                <c:ptCount val="12"/>
                <c:pt idx="0">
                  <c:v>14.7</c:v>
                </c:pt>
                <c:pt idx="1">
                  <c:v>14.88344538725207</c:v>
                </c:pt>
                <c:pt idx="2">
                  <c:v>14.893903092005241</c:v>
                </c:pt>
                <c:pt idx="3">
                  <c:v>15.320285243580869</c:v>
                </c:pt>
                <c:pt idx="4">
                  <c:v>14.93926744843616</c:v>
                </c:pt>
                <c:pt idx="5">
                  <c:v>14.83306493996567</c:v>
                </c:pt>
                <c:pt idx="6">
                  <c:v>14.7764965310798</c:v>
                </c:pt>
                <c:pt idx="7">
                  <c:v>14.633692900881339</c:v>
                </c:pt>
                <c:pt idx="8">
                  <c:v>13.95306961008194</c:v>
                </c:pt>
                <c:pt idx="9">
                  <c:v>12.49120477451368</c:v>
                </c:pt>
                <c:pt idx="10">
                  <c:v>11.241264830674689</c:v>
                </c:pt>
                <c:pt idx="11">
                  <c:v>10.91092691354134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Poisoning</c:v>
                </c:pt>
              </c:strCache>
            </c:strRef>
          </c:tx>
          <c:spPr>
            <a:ln w="38097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Sheet1!$C$2:$C$13</c:f>
              <c:numCache>
                <c:formatCode>0.00</c:formatCode>
                <c:ptCount val="12"/>
                <c:pt idx="0">
                  <c:v>7.1</c:v>
                </c:pt>
                <c:pt idx="1">
                  <c:v>7.1698837973069756</c:v>
                </c:pt>
                <c:pt idx="2">
                  <c:v>7.8050607302118218</c:v>
                </c:pt>
                <c:pt idx="3">
                  <c:v>9.1907804473859152</c:v>
                </c:pt>
                <c:pt idx="4">
                  <c:v>9.8928697685767872</c:v>
                </c:pt>
                <c:pt idx="5">
                  <c:v>10.350905604173869</c:v>
                </c:pt>
                <c:pt idx="6">
                  <c:v>11.06232276312844</c:v>
                </c:pt>
                <c:pt idx="7">
                  <c:v>12.496149539718351</c:v>
                </c:pt>
                <c:pt idx="8">
                  <c:v>13.29842296186796</c:v>
                </c:pt>
                <c:pt idx="9">
                  <c:v>13.5089822860872</c:v>
                </c:pt>
                <c:pt idx="10">
                  <c:v>13.55797265006297</c:v>
                </c:pt>
                <c:pt idx="11">
                  <c:v>13.900443801717399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Drug poisoning</c:v>
                </c:pt>
              </c:strCache>
            </c:strRef>
          </c:tx>
          <c:spPr>
            <a:ln w="38097">
              <a:solidFill>
                <a:schemeClr val="accent3"/>
              </a:solidFill>
              <a:prstDash val="dash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Sheet1!$D$2:$D$13</c:f>
              <c:numCache>
                <c:formatCode>0.00</c:formatCode>
                <c:ptCount val="12"/>
                <c:pt idx="0">
                  <c:v>6</c:v>
                </c:pt>
                <c:pt idx="1">
                  <c:v>6.1721960617944136</c:v>
                </c:pt>
                <c:pt idx="2">
                  <c:v>6.8056536193565362</c:v>
                </c:pt>
                <c:pt idx="3">
                  <c:v>8.176613374754</c:v>
                </c:pt>
                <c:pt idx="4">
                  <c:v>8.8880713234408386</c:v>
                </c:pt>
                <c:pt idx="5">
                  <c:v>9.36595074860975</c:v>
                </c:pt>
                <c:pt idx="6">
                  <c:v>10.08843499853625</c:v>
                </c:pt>
                <c:pt idx="7">
                  <c:v>11.53730483036003</c:v>
                </c:pt>
                <c:pt idx="8">
                  <c:v>11.954272719160871</c:v>
                </c:pt>
                <c:pt idx="9">
                  <c:v>11.98642659025994</c:v>
                </c:pt>
                <c:pt idx="10">
                  <c:v>12.06239709422317</c:v>
                </c:pt>
                <c:pt idx="11">
                  <c:v>12.41443042328275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Unintentional drug poisoning</c:v>
                </c:pt>
              </c:strCache>
            </c:strRef>
          </c:tx>
          <c:spPr>
            <a:ln w="38097"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Sheet1!$E$2:$E$13</c:f>
              <c:numCache>
                <c:formatCode>0.00</c:formatCode>
                <c:ptCount val="12"/>
                <c:pt idx="0">
                  <c:v>4</c:v>
                </c:pt>
                <c:pt idx="1">
                  <c:v>4.1509480491378774</c:v>
                </c:pt>
                <c:pt idx="2">
                  <c:v>4.5703224058213703</c:v>
                </c:pt>
                <c:pt idx="3">
                  <c:v>5.6997788785490666</c:v>
                </c:pt>
                <c:pt idx="4">
                  <c:v>6.3059289040537889</c:v>
                </c:pt>
                <c:pt idx="5">
                  <c:v>6.77515063269108</c:v>
                </c:pt>
                <c:pt idx="6">
                  <c:v>7.5961892076322863</c:v>
                </c:pt>
                <c:pt idx="7">
                  <c:v>8.8477806106464705</c:v>
                </c:pt>
                <c:pt idx="8">
                  <c:v>9.1816516208428478</c:v>
                </c:pt>
                <c:pt idx="9">
                  <c:v>9.2639128525161194</c:v>
                </c:pt>
                <c:pt idx="10">
                  <c:v>9.3730992878416703</c:v>
                </c:pt>
                <c:pt idx="11">
                  <c:v>9.7186829627963682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14368"/>
        <c:axId val="97120256"/>
      </c:lineChart>
      <c:catAx>
        <c:axId val="9711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en-US"/>
          </a:p>
        </c:txPr>
        <c:crossAx val="9712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120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0" i="0" u="none" strike="noStrike" baseline="0">
                    <a:solidFill>
                      <a:srgbClr val="FFFFFF"/>
                    </a:solidFill>
                    <a:latin typeface="Arial"/>
                    <a:cs typeface="Arial"/>
                  </a:rPr>
                  <a:t>Deaths per 100,000 population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94631343596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97114368"/>
        <c:crosses val="autoZero"/>
        <c:crossBetween val="midCat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9077617196584604"/>
          <c:y val="3.0368221516170101E-2"/>
          <c:w val="0.20922382803415401"/>
          <c:h val="0.5330134610366680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890E30-002B-E54F-879F-2F17B41E839D}" type="datetime1">
              <a:rPr lang="en-US"/>
              <a:pPr>
                <a:defRPr/>
              </a:pPr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178118-95D4-884D-A7A0-33B29F5BB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11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011" algn="l" defTabSz="457011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025" algn="l" defTabSz="457011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036" algn="l" defTabSz="457011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050" algn="l" defTabSz="457011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064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076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091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Major</a:t>
            </a:r>
            <a:r>
              <a:rPr lang="en-US" baseline="0" dirty="0" smtClean="0"/>
              <a:t> point here is that this is a national issue, not just one that concerns those of us in drug treatment. People may ask about unintentional- yes it is sometimes unclear if a given death was intentional or unintentional. </a:t>
            </a:r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56F2DD-0BE0-4F96-A60B-F06D92E28F5F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7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F6A06D-C34E-4ABD-A00F-5237398E457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r>
              <a:rPr lang="en-US" dirty="0" smtClean="0"/>
              <a:t>We want to be</a:t>
            </a:r>
            <a:r>
              <a:rPr lang="en-US" baseline="0" dirty="0" smtClean="0"/>
              <a:t> sure that all of the overdose responders remember reduced tolerance and mixing drugs.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44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2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3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3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4683E-A6F6-4E6F-A6E1-7043CD9E2FC0}" type="slidenum">
              <a:rPr lang="en-US" smtClean="0">
                <a:ea typeface="ＭＳ Ｐゴシック" pitchFamily="34" charset="-128"/>
              </a:rPr>
              <a:pPr eaLnBrk="1" hangingPunct="1"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5" tIns="45275" rIns="90545" bIns="45275"/>
          <a:lstStyle/>
          <a:p>
            <a:pPr eaLnBrk="1" hangingPunct="1"/>
            <a:r>
              <a:rPr lang="en-US" dirty="0" smtClean="0"/>
              <a:t>Do staff ask about overdose experiences? </a:t>
            </a:r>
          </a:p>
          <a:p>
            <a:pPr eaLnBrk="1" hangingPunct="1"/>
            <a:r>
              <a:rPr lang="en-US" baseline="0" dirty="0" smtClean="0"/>
              <a:t>What qualifies as an overdose? That is not well defined, even in much of the medical literature.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77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011A3-C2AD-44CE-A808-3170E2854EB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r>
              <a:rPr lang="en-US" dirty="0" smtClean="0"/>
              <a:t>Thus we can</a:t>
            </a:r>
            <a:r>
              <a:rPr lang="en-US" baseline="0" dirty="0" smtClean="0"/>
              <a:t> reach out to some of those at risk in drug treatment, syringe exchange. Where else?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01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0A92E2-1236-4C3F-B1BE-0A8CDF659CF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r>
              <a:rPr lang="en-US" dirty="0" smtClean="0"/>
              <a:t>The key</a:t>
            </a:r>
            <a:r>
              <a:rPr lang="en-US" baseline="0" dirty="0" smtClean="0"/>
              <a:t> is that there is time to respond to an overdose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26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2F3A3-33F1-401E-BA76-84CDC468457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r>
              <a:rPr lang="en-US" dirty="0" smtClean="0"/>
              <a:t>Since most overdoses</a:t>
            </a:r>
            <a:r>
              <a:rPr lang="en-US" baseline="0" dirty="0" smtClean="0"/>
              <a:t> that look like they may be fatal are not (it is estimated that 1-2/10 are fatal) people have reason to believe that interventions like salt shots are effective </a:t>
            </a:r>
          </a:p>
        </p:txBody>
      </p:sp>
    </p:spTree>
    <p:extLst>
      <p:ext uri="{BB962C8B-B14F-4D97-AF65-F5344CB8AC3E}">
        <p14:creationId xmlns:p14="http://schemas.microsoft.com/office/powerpoint/2010/main" val="27568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5E781A-2A2C-4D91-850D-8D55654F7320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r>
              <a:rPr lang="en-US" dirty="0" smtClean="0"/>
              <a:t>To be more precise:</a:t>
            </a:r>
            <a:r>
              <a:rPr lang="en-US" baseline="0" dirty="0" smtClean="0"/>
              <a:t> The naloxone has a higher affinity for the receptors rather than “pushing” off the other opioids.  Buprenorphine has even a higher affinity so naloxone is not effective at low doses.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998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32D17-CDB0-4EB5-964D-E1EBCD30057F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9" y="4342536"/>
            <a:ext cx="5028365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8" rIns="90553" bIns="4527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73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428" indent="-282472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889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845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801" indent="-225978" defTabSz="914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758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711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9667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623" indent="-225978" defTabSz="914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6A3D1C-586A-4E2C-A48B-3CD7CA2F869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6" y="4342536"/>
            <a:ext cx="5485773" cy="41146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Not all are currently</a:t>
            </a:r>
            <a:r>
              <a:rPr lang="en-US" baseline="0" dirty="0" smtClean="0"/>
              <a:t> up and running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01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1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5" indent="0" algn="ctr">
              <a:buNone/>
              <a:defRPr/>
            </a:lvl3pPr>
            <a:lvl4pPr marL="1371036" indent="0" algn="ctr">
              <a:buNone/>
              <a:defRPr/>
            </a:lvl4pPr>
            <a:lvl5pPr marL="1828050" indent="0" algn="ctr">
              <a:buNone/>
              <a:defRPr/>
            </a:lvl5pPr>
            <a:lvl6pPr marL="2285064" indent="0" algn="ctr">
              <a:buNone/>
              <a:defRPr/>
            </a:lvl6pPr>
            <a:lvl7pPr marL="2742076" indent="0" algn="ctr">
              <a:buNone/>
              <a:defRPr/>
            </a:lvl7pPr>
            <a:lvl8pPr marL="3199091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2775" y="304799"/>
            <a:ext cx="2989264" cy="915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799"/>
            <a:ext cx="8816976" cy="915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5" indent="0" algn="ctr">
              <a:buNone/>
              <a:defRPr/>
            </a:lvl3pPr>
            <a:lvl4pPr marL="1371036" indent="0" algn="ctr">
              <a:buNone/>
              <a:defRPr/>
            </a:lvl4pPr>
            <a:lvl5pPr marL="1828050" indent="0" algn="ctr">
              <a:buNone/>
              <a:defRPr/>
            </a:lvl5pPr>
            <a:lvl6pPr marL="2285064" indent="0" algn="ctr">
              <a:buNone/>
              <a:defRPr/>
            </a:lvl6pPr>
            <a:lvl7pPr marL="2742076" indent="0" algn="ctr">
              <a:buNone/>
              <a:defRPr/>
            </a:lvl7pPr>
            <a:lvl8pPr marL="3199091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5" indent="0">
              <a:buNone/>
              <a:defRPr sz="1600"/>
            </a:lvl3pPr>
            <a:lvl4pPr marL="1371036" indent="0">
              <a:buNone/>
              <a:defRPr sz="1400"/>
            </a:lvl4pPr>
            <a:lvl5pPr marL="1828050" indent="0">
              <a:buNone/>
              <a:defRPr sz="1400"/>
            </a:lvl5pPr>
            <a:lvl6pPr marL="2285064" indent="0">
              <a:buNone/>
              <a:defRPr sz="1400"/>
            </a:lvl6pPr>
            <a:lvl7pPr marL="2742076" indent="0">
              <a:buNone/>
              <a:defRPr sz="1400"/>
            </a:lvl7pPr>
            <a:lvl8pPr marL="3199091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2489200"/>
            <a:ext cx="5726113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314" y="2489200"/>
            <a:ext cx="5727700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 Blac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2775" y="304799"/>
            <a:ext cx="2989264" cy="915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799"/>
            <a:ext cx="8816976" cy="915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5" indent="0" algn="ctr">
              <a:buNone/>
              <a:defRPr/>
            </a:lvl3pPr>
            <a:lvl4pPr marL="1371036" indent="0" algn="ctr">
              <a:buNone/>
              <a:defRPr/>
            </a:lvl4pPr>
            <a:lvl5pPr marL="1828050" indent="0" algn="ctr">
              <a:buNone/>
              <a:defRPr/>
            </a:lvl5pPr>
            <a:lvl6pPr marL="2285064" indent="0" algn="ctr">
              <a:buNone/>
              <a:defRPr/>
            </a:lvl6pPr>
            <a:lvl7pPr marL="2742076" indent="0" algn="ctr">
              <a:buNone/>
              <a:defRPr/>
            </a:lvl7pPr>
            <a:lvl8pPr marL="3199091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5" indent="0">
              <a:buNone/>
              <a:defRPr sz="1600"/>
            </a:lvl3pPr>
            <a:lvl4pPr marL="1371036" indent="0">
              <a:buNone/>
              <a:defRPr sz="1400"/>
            </a:lvl4pPr>
            <a:lvl5pPr marL="1828050" indent="0">
              <a:buNone/>
              <a:defRPr sz="1400"/>
            </a:lvl5pPr>
            <a:lvl6pPr marL="2285064" indent="0">
              <a:buNone/>
              <a:defRPr sz="1400"/>
            </a:lvl6pPr>
            <a:lvl7pPr marL="2742076" indent="0">
              <a:buNone/>
              <a:defRPr sz="1400"/>
            </a:lvl7pPr>
            <a:lvl8pPr marL="3199091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24102"/>
            <a:ext cx="5727700" cy="742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324102"/>
            <a:ext cx="5727700" cy="742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5" indent="0">
              <a:buNone/>
              <a:defRPr sz="1600"/>
            </a:lvl3pPr>
            <a:lvl4pPr marL="1371036" indent="0">
              <a:buNone/>
              <a:defRPr sz="1400"/>
            </a:lvl4pPr>
            <a:lvl5pPr marL="1828050" indent="0">
              <a:buNone/>
              <a:defRPr sz="1400"/>
            </a:lvl5pPr>
            <a:lvl6pPr marL="2285064" indent="0">
              <a:buNone/>
              <a:defRPr sz="1400"/>
            </a:lvl6pPr>
            <a:lvl7pPr marL="2742076" indent="0">
              <a:buNone/>
              <a:defRPr sz="1400"/>
            </a:lvl7pPr>
            <a:lvl8pPr marL="3199091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 Blac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0075" y="0"/>
            <a:ext cx="2989264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0"/>
            <a:ext cx="8816976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5" indent="0" algn="ctr">
              <a:buNone/>
              <a:defRPr/>
            </a:lvl3pPr>
            <a:lvl4pPr marL="1371036" indent="0" algn="ctr">
              <a:buNone/>
              <a:defRPr/>
            </a:lvl4pPr>
            <a:lvl5pPr marL="1828050" indent="0" algn="ctr">
              <a:buNone/>
              <a:defRPr/>
            </a:lvl5pPr>
            <a:lvl6pPr marL="2285064" indent="0" algn="ctr">
              <a:buNone/>
              <a:defRPr/>
            </a:lvl6pPr>
            <a:lvl7pPr marL="2742076" indent="0" algn="ctr">
              <a:buNone/>
              <a:defRPr/>
            </a:lvl7pPr>
            <a:lvl8pPr marL="3199091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5" indent="0">
              <a:buNone/>
              <a:defRPr sz="1600"/>
            </a:lvl3pPr>
            <a:lvl4pPr marL="1371036" indent="0">
              <a:buNone/>
              <a:defRPr sz="1400"/>
            </a:lvl4pPr>
            <a:lvl5pPr marL="1828050" indent="0">
              <a:buNone/>
              <a:defRPr sz="1400"/>
            </a:lvl5pPr>
            <a:lvl6pPr marL="2285064" indent="0">
              <a:buNone/>
              <a:defRPr sz="1400"/>
            </a:lvl6pPr>
            <a:lvl7pPr marL="2742076" indent="0">
              <a:buNone/>
              <a:defRPr sz="1400"/>
            </a:lvl7pPr>
            <a:lvl8pPr marL="3199091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2489200"/>
            <a:ext cx="5726113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314" y="2489200"/>
            <a:ext cx="5727700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2489200"/>
            <a:ext cx="5726113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314" y="2489200"/>
            <a:ext cx="5727700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 Blac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2775" y="304799"/>
            <a:ext cx="2989264" cy="915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799"/>
            <a:ext cx="8816976" cy="915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5" indent="0" algn="ctr">
              <a:buNone/>
              <a:defRPr/>
            </a:lvl3pPr>
            <a:lvl4pPr marL="1371036" indent="0" algn="ctr">
              <a:buNone/>
              <a:defRPr/>
            </a:lvl4pPr>
            <a:lvl5pPr marL="1828050" indent="0" algn="ctr">
              <a:buNone/>
              <a:defRPr/>
            </a:lvl5pPr>
            <a:lvl6pPr marL="2285064" indent="0" algn="ctr">
              <a:buNone/>
              <a:defRPr/>
            </a:lvl6pPr>
            <a:lvl7pPr marL="2742076" indent="0" algn="ctr">
              <a:buNone/>
              <a:defRPr/>
            </a:lvl7pPr>
            <a:lvl8pPr marL="3199091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5" indent="0">
              <a:buNone/>
              <a:defRPr sz="1600"/>
            </a:lvl3pPr>
            <a:lvl4pPr marL="1371036" indent="0">
              <a:buNone/>
              <a:defRPr sz="1400"/>
            </a:lvl4pPr>
            <a:lvl5pPr marL="1828050" indent="0">
              <a:buNone/>
              <a:defRPr sz="1400"/>
            </a:lvl5pPr>
            <a:lvl6pPr marL="2285064" indent="0">
              <a:buNone/>
              <a:defRPr sz="1400"/>
            </a:lvl6pPr>
            <a:lvl7pPr marL="2742076" indent="0">
              <a:buNone/>
              <a:defRPr sz="1400"/>
            </a:lvl7pPr>
            <a:lvl8pPr marL="3199091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2489200"/>
            <a:ext cx="5726113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314" y="2489200"/>
            <a:ext cx="5727700" cy="69659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 Blac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2775" y="304799"/>
            <a:ext cx="2989264" cy="915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799"/>
            <a:ext cx="8816976" cy="915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65" y="-13547"/>
            <a:ext cx="13020605" cy="9780693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7040" y="2492587"/>
            <a:ext cx="6773333" cy="3449884"/>
          </a:xfrm>
        </p:spPr>
        <p:txBody>
          <a:bodyPr/>
          <a:lstStyle>
            <a:lvl1pPr algn="r">
              <a:defRPr sz="5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7040" y="6394027"/>
            <a:ext cx="6755271" cy="1806222"/>
          </a:xfr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rgbClr val="4E64B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5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0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057237"/>
            <a:ext cx="11054080" cy="1937173"/>
          </a:xfrm>
        </p:spPr>
        <p:txBody>
          <a:bodyPr anchor="t"/>
          <a:lstStyle>
            <a:lvl1pPr algn="l">
              <a:defRPr sz="5700" b="0" i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5994410"/>
            <a:ext cx="11054080" cy="2133599"/>
          </a:xfrm>
        </p:spPr>
        <p:txBody>
          <a:bodyPr anchor="b"/>
          <a:lstStyle>
            <a:lvl1pPr marL="0" indent="0">
              <a:buNone/>
              <a:defRPr sz="40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8726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33758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33758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6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46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6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709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533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966" y="146765"/>
            <a:ext cx="2930596" cy="84666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922" y="146765"/>
            <a:ext cx="8577297" cy="8466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1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1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>
            <a:normAutofit/>
          </a:bodyPr>
          <a:lstStyle>
            <a:lvl1pPr algn="l">
              <a:defRPr sz="6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30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5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0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3030119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79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7"/>
            <a:ext cx="2926080" cy="8344747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8561493" cy="8344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July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46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 Blac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1"/>
          <p:cNvGrpSpPr>
            <a:grpSpLocks/>
          </p:cNvGrpSpPr>
          <p:nvPr/>
        </p:nvGrpSpPr>
        <p:grpSpPr bwMode="auto">
          <a:xfrm>
            <a:off x="406400" y="304801"/>
            <a:ext cx="12187238" cy="9137650"/>
            <a:chOff x="0" y="0"/>
            <a:chExt cx="7677" cy="5756"/>
          </a:xfrm>
        </p:grpSpPr>
        <p:sp>
          <p:nvSpPr>
            <p:cNvPr id="16386" name="AutoShape 2"/>
            <p:cNvSpPr>
              <a:spLocks/>
            </p:cNvSpPr>
            <p:nvPr/>
          </p:nvSpPr>
          <p:spPr bwMode="auto">
            <a:xfrm>
              <a:off x="0" y="0"/>
              <a:ext cx="7677" cy="236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414"/>
                </a:gs>
                <a:gs pos="100000">
                  <a:srgbClr val="003399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3910" name="Group 3"/>
            <p:cNvGrpSpPr>
              <a:grpSpLocks/>
            </p:cNvGrpSpPr>
            <p:nvPr/>
          </p:nvGrpSpPr>
          <p:grpSpPr bwMode="auto">
            <a:xfrm>
              <a:off x="2304" y="1877"/>
              <a:ext cx="5365" cy="3879"/>
              <a:chOff x="0" y="0"/>
              <a:chExt cx="5365" cy="3878"/>
            </a:xfrm>
          </p:grpSpPr>
          <p:sp>
            <p:nvSpPr>
              <p:cNvPr id="16388" name="AutoShape 4"/>
              <p:cNvSpPr>
                <a:spLocks/>
              </p:cNvSpPr>
              <p:nvPr/>
            </p:nvSpPr>
            <p:spPr bwMode="auto">
              <a:xfrm>
                <a:off x="0" y="1642"/>
                <a:ext cx="3842" cy="222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89" name="AutoShape 5"/>
              <p:cNvSpPr>
                <a:spLocks/>
              </p:cNvSpPr>
              <p:nvPr/>
            </p:nvSpPr>
            <p:spPr bwMode="auto">
              <a:xfrm>
                <a:off x="3253" y="1685"/>
                <a:ext cx="1679" cy="108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0" name="AutoShape 6"/>
              <p:cNvSpPr>
                <a:spLocks/>
              </p:cNvSpPr>
              <p:nvPr/>
            </p:nvSpPr>
            <p:spPr bwMode="auto">
              <a:xfrm>
                <a:off x="1557" y="2581"/>
                <a:ext cx="3799" cy="129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1" name="AutoShape 7"/>
              <p:cNvSpPr>
                <a:spLocks/>
              </p:cNvSpPr>
              <p:nvPr/>
            </p:nvSpPr>
            <p:spPr bwMode="auto">
              <a:xfrm>
                <a:off x="1354" y="1098"/>
                <a:ext cx="4010" cy="278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699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30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2" name="AutoShape 8"/>
              <p:cNvSpPr>
                <a:spLocks/>
              </p:cNvSpPr>
              <p:nvPr/>
            </p:nvSpPr>
            <p:spPr bwMode="auto">
              <a:xfrm>
                <a:off x="3701" y="1216"/>
                <a:ext cx="1664" cy="71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AutoShape 9"/>
              <p:cNvSpPr>
                <a:spLocks/>
              </p:cNvSpPr>
              <p:nvPr/>
            </p:nvSpPr>
            <p:spPr bwMode="auto">
              <a:xfrm>
                <a:off x="2005" y="0"/>
                <a:ext cx="3061" cy="195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2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39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304801"/>
            <a:ext cx="11958638" cy="225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239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89200"/>
            <a:ext cx="11606214" cy="696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8865" tIns="88865" rIns="88865" bIns="88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text styles</a:t>
            </a:r>
          </a:p>
          <a:p>
            <a:pPr lvl="1"/>
            <a:r>
              <a:rPr lang="en-US">
                <a:sym typeface="Arial Black" charset="0"/>
              </a:rPr>
              <a:t>Second level</a:t>
            </a:r>
          </a:p>
          <a:p>
            <a:pPr lvl="2"/>
            <a:r>
              <a:rPr lang="en-US">
                <a:sym typeface="Arial Black" charset="0"/>
              </a:rPr>
              <a:t>Third level</a:t>
            </a:r>
          </a:p>
          <a:p>
            <a:pPr lvl="3"/>
            <a:r>
              <a:rPr lang="en-US">
                <a:sym typeface="Arial Black" charset="0"/>
              </a:rPr>
              <a:t>Fourth level</a:t>
            </a:r>
          </a:p>
          <a:p>
            <a:pPr lvl="4"/>
            <a:r>
              <a:rPr lang="en-US">
                <a:sym typeface="Arial Blac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+mj-lt"/>
          <a:ea typeface="+mj-ea"/>
          <a:cs typeface="+mj-cs"/>
          <a:sym typeface="Arial Black" charset="0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5pPr>
      <a:lvl6pPr marL="457011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6pPr>
      <a:lvl7pPr marL="914025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7pPr>
      <a:lvl8pPr marL="1371036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8pPr>
      <a:lvl9pPr marL="1828050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9pPr>
    </p:titleStyle>
    <p:bodyStyle>
      <a:lvl1pPr marL="634744" indent="-634744" algn="l" rtl="0" eaLnBrk="0" fontAlgn="base" hangingPunct="0">
        <a:spcBef>
          <a:spcPts val="120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43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1pPr>
      <a:lvl2pPr marL="1301215" indent="-577611" algn="l" rtl="0" eaLnBrk="0" fontAlgn="base" hangingPunct="0">
        <a:lnSpc>
          <a:spcPct val="99000"/>
        </a:lnSpc>
        <a:spcBef>
          <a:spcPts val="1000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36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2pPr>
      <a:lvl3pPr marL="2066078" indent="-530008" algn="l" rtl="0" eaLnBrk="0" fontAlgn="base" hangingPunct="0">
        <a:lnSpc>
          <a:spcPct val="103000"/>
        </a:lnSpc>
        <a:spcBef>
          <a:spcPts val="1000"/>
        </a:spcBef>
        <a:spcAft>
          <a:spcPct val="0"/>
        </a:spcAft>
        <a:buClr>
          <a:srgbClr val="E4E4FF"/>
        </a:buClr>
        <a:buSzPct val="69000"/>
        <a:buFont typeface="Wingdings" charset="2"/>
        <a:buChar char="n"/>
        <a:defRPr sz="30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3pPr>
      <a:lvl4pPr marL="2818244" indent="-469707" algn="l" rtl="0" eaLnBrk="0" fontAlgn="base" hangingPunct="0">
        <a:lnSpc>
          <a:spcPct val="101000"/>
        </a:lnSpc>
        <a:spcBef>
          <a:spcPts val="799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4pPr>
      <a:lvl5pPr marL="3630712" indent="-469707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5pPr>
      <a:lvl6pPr marL="4087727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6pPr>
      <a:lvl7pPr marL="4544741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7pPr>
      <a:lvl8pPr marL="500175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8pPr>
      <a:lvl9pPr marL="545876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1"/>
          <p:cNvGrpSpPr>
            <a:grpSpLocks/>
          </p:cNvGrpSpPr>
          <p:nvPr/>
        </p:nvGrpSpPr>
        <p:grpSpPr bwMode="auto">
          <a:xfrm>
            <a:off x="406400" y="304801"/>
            <a:ext cx="12187238" cy="9137650"/>
            <a:chOff x="0" y="0"/>
            <a:chExt cx="7677" cy="5756"/>
          </a:xfrm>
        </p:grpSpPr>
        <p:sp>
          <p:nvSpPr>
            <p:cNvPr id="17410" name="AutoShape 2"/>
            <p:cNvSpPr>
              <a:spLocks/>
            </p:cNvSpPr>
            <p:nvPr/>
          </p:nvSpPr>
          <p:spPr bwMode="auto">
            <a:xfrm>
              <a:off x="0" y="0"/>
              <a:ext cx="7677" cy="236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414"/>
                </a:gs>
                <a:gs pos="100000">
                  <a:srgbClr val="003399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6198" name="Group 3"/>
            <p:cNvGrpSpPr>
              <a:grpSpLocks/>
            </p:cNvGrpSpPr>
            <p:nvPr/>
          </p:nvGrpSpPr>
          <p:grpSpPr bwMode="auto">
            <a:xfrm>
              <a:off x="2304" y="1877"/>
              <a:ext cx="5365" cy="3879"/>
              <a:chOff x="0" y="0"/>
              <a:chExt cx="5365" cy="3878"/>
            </a:xfrm>
          </p:grpSpPr>
          <p:sp>
            <p:nvSpPr>
              <p:cNvPr id="17412" name="AutoShape 4"/>
              <p:cNvSpPr>
                <a:spLocks/>
              </p:cNvSpPr>
              <p:nvPr/>
            </p:nvSpPr>
            <p:spPr bwMode="auto">
              <a:xfrm>
                <a:off x="0" y="1642"/>
                <a:ext cx="3842" cy="222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3" name="AutoShape 5"/>
              <p:cNvSpPr>
                <a:spLocks/>
              </p:cNvSpPr>
              <p:nvPr/>
            </p:nvSpPr>
            <p:spPr bwMode="auto">
              <a:xfrm>
                <a:off x="3253" y="1685"/>
                <a:ext cx="1679" cy="108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4" name="AutoShape 6"/>
              <p:cNvSpPr>
                <a:spLocks/>
              </p:cNvSpPr>
              <p:nvPr/>
            </p:nvSpPr>
            <p:spPr bwMode="auto">
              <a:xfrm>
                <a:off x="1557" y="2581"/>
                <a:ext cx="3799" cy="129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5" name="AutoShape 7"/>
              <p:cNvSpPr>
                <a:spLocks/>
              </p:cNvSpPr>
              <p:nvPr/>
            </p:nvSpPr>
            <p:spPr bwMode="auto">
              <a:xfrm>
                <a:off x="1354" y="1098"/>
                <a:ext cx="4010" cy="278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699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30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6" name="AutoShape 8"/>
              <p:cNvSpPr>
                <a:spLocks/>
              </p:cNvSpPr>
              <p:nvPr/>
            </p:nvSpPr>
            <p:spPr bwMode="auto">
              <a:xfrm>
                <a:off x="3701" y="1216"/>
                <a:ext cx="1664" cy="71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7" name="AutoShape 9"/>
              <p:cNvSpPr>
                <a:spLocks/>
              </p:cNvSpPr>
              <p:nvPr/>
            </p:nvSpPr>
            <p:spPr bwMode="auto">
              <a:xfrm>
                <a:off x="2005" y="0"/>
                <a:ext cx="3061" cy="195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2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61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304801"/>
            <a:ext cx="11958638" cy="225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3619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89200"/>
            <a:ext cx="11606214" cy="696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8865" tIns="88865" rIns="88865" bIns="88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text styles</a:t>
            </a:r>
          </a:p>
          <a:p>
            <a:pPr lvl="1"/>
            <a:r>
              <a:rPr lang="en-US">
                <a:sym typeface="Arial Black" charset="0"/>
              </a:rPr>
              <a:t>Second level</a:t>
            </a:r>
          </a:p>
          <a:p>
            <a:pPr lvl="2"/>
            <a:r>
              <a:rPr lang="en-US">
                <a:sym typeface="Arial Black" charset="0"/>
              </a:rPr>
              <a:t>Third level</a:t>
            </a:r>
          </a:p>
          <a:p>
            <a:pPr lvl="3"/>
            <a:r>
              <a:rPr lang="en-US">
                <a:sym typeface="Arial Black" charset="0"/>
              </a:rPr>
              <a:t>Fourth level</a:t>
            </a:r>
          </a:p>
          <a:p>
            <a:pPr lvl="4"/>
            <a:r>
              <a:rPr lang="en-US">
                <a:sym typeface="Arial Blac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+mj-lt"/>
          <a:ea typeface="+mj-ea"/>
          <a:cs typeface="+mj-cs"/>
          <a:sym typeface="Arial Black" charset="0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5pPr>
      <a:lvl6pPr marL="457011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6pPr>
      <a:lvl7pPr marL="914025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7pPr>
      <a:lvl8pPr marL="1371036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8pPr>
      <a:lvl9pPr marL="1828050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9pPr>
    </p:titleStyle>
    <p:bodyStyle>
      <a:lvl1pPr marL="634744" indent="-634744" algn="l" rtl="0" eaLnBrk="0" fontAlgn="base" hangingPunct="0">
        <a:spcBef>
          <a:spcPts val="120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43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1pPr>
      <a:lvl2pPr marL="1301215" indent="-577611" algn="l" rtl="0" eaLnBrk="0" fontAlgn="base" hangingPunct="0">
        <a:lnSpc>
          <a:spcPct val="99000"/>
        </a:lnSpc>
        <a:spcBef>
          <a:spcPts val="1000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36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2pPr>
      <a:lvl3pPr marL="2066078" indent="-530008" algn="l" rtl="0" eaLnBrk="0" fontAlgn="base" hangingPunct="0">
        <a:lnSpc>
          <a:spcPct val="103000"/>
        </a:lnSpc>
        <a:spcBef>
          <a:spcPts val="1000"/>
        </a:spcBef>
        <a:spcAft>
          <a:spcPct val="0"/>
        </a:spcAft>
        <a:buClr>
          <a:srgbClr val="E4E4FF"/>
        </a:buClr>
        <a:buSzPct val="69000"/>
        <a:buFont typeface="Wingdings" charset="2"/>
        <a:buChar char="n"/>
        <a:defRPr sz="30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3pPr>
      <a:lvl4pPr marL="2818244" indent="-469707" algn="l" rtl="0" eaLnBrk="0" fontAlgn="base" hangingPunct="0">
        <a:lnSpc>
          <a:spcPct val="101000"/>
        </a:lnSpc>
        <a:spcBef>
          <a:spcPts val="799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4pPr>
      <a:lvl5pPr marL="3630712" indent="-469707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5pPr>
      <a:lvl6pPr marL="4087727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6pPr>
      <a:lvl7pPr marL="4544741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7pPr>
      <a:lvl8pPr marL="500175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8pPr>
      <a:lvl9pPr marL="545876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"/>
          <p:cNvGrpSpPr>
            <a:grpSpLocks/>
          </p:cNvGrpSpPr>
          <p:nvPr/>
        </p:nvGrpSpPr>
        <p:grpSpPr bwMode="auto">
          <a:xfrm>
            <a:off x="0" y="0"/>
            <a:ext cx="13000038" cy="9748838"/>
            <a:chOff x="0" y="0"/>
            <a:chExt cx="8189" cy="6141"/>
          </a:xfrm>
        </p:grpSpPr>
        <p:sp>
          <p:nvSpPr>
            <p:cNvPr id="18434" name="AutoShape 2"/>
            <p:cNvSpPr>
              <a:spLocks/>
            </p:cNvSpPr>
            <p:nvPr/>
          </p:nvSpPr>
          <p:spPr bwMode="auto">
            <a:xfrm>
              <a:off x="0" y="0"/>
              <a:ext cx="8189" cy="252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414"/>
                </a:gs>
                <a:gs pos="100000">
                  <a:srgbClr val="003399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8486" name="Group 3"/>
            <p:cNvGrpSpPr>
              <a:grpSpLocks/>
            </p:cNvGrpSpPr>
            <p:nvPr/>
          </p:nvGrpSpPr>
          <p:grpSpPr bwMode="auto">
            <a:xfrm>
              <a:off x="2456" y="2002"/>
              <a:ext cx="5724" cy="4139"/>
              <a:chOff x="0" y="0"/>
              <a:chExt cx="5724" cy="4138"/>
            </a:xfrm>
          </p:grpSpPr>
          <p:sp>
            <p:nvSpPr>
              <p:cNvPr id="18436" name="AutoShape 4"/>
              <p:cNvSpPr>
                <a:spLocks/>
              </p:cNvSpPr>
              <p:nvPr/>
            </p:nvSpPr>
            <p:spPr bwMode="auto">
              <a:xfrm>
                <a:off x="0" y="1752"/>
                <a:ext cx="4098" cy="237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7" name="AutoShape 5"/>
              <p:cNvSpPr>
                <a:spLocks/>
              </p:cNvSpPr>
              <p:nvPr/>
            </p:nvSpPr>
            <p:spPr bwMode="auto">
              <a:xfrm>
                <a:off x="3471" y="1797"/>
                <a:ext cx="1791" cy="115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8" name="AutoShape 6"/>
              <p:cNvSpPr>
                <a:spLocks/>
              </p:cNvSpPr>
              <p:nvPr/>
            </p:nvSpPr>
            <p:spPr bwMode="auto">
              <a:xfrm>
                <a:off x="1662" y="2753"/>
                <a:ext cx="4052" cy="137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9" name="AutoShape 7"/>
              <p:cNvSpPr>
                <a:spLocks/>
              </p:cNvSpPr>
              <p:nvPr/>
            </p:nvSpPr>
            <p:spPr bwMode="auto">
              <a:xfrm>
                <a:off x="1446" y="1173"/>
                <a:ext cx="4277" cy="2965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699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30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0" name="AutoShape 8"/>
              <p:cNvSpPr>
                <a:spLocks/>
              </p:cNvSpPr>
              <p:nvPr/>
            </p:nvSpPr>
            <p:spPr bwMode="auto">
              <a:xfrm>
                <a:off x="3949" y="1297"/>
                <a:ext cx="1775" cy="766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41" name="AutoShape 9"/>
              <p:cNvSpPr>
                <a:spLocks/>
              </p:cNvSpPr>
              <p:nvPr/>
            </p:nvSpPr>
            <p:spPr bwMode="auto">
              <a:xfrm>
                <a:off x="2140" y="0"/>
                <a:ext cx="3266" cy="2089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2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84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0"/>
            <a:ext cx="11958638" cy="240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484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24102"/>
            <a:ext cx="11607799" cy="742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77" tIns="50777" rIns="50777" bIns="5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text styles</a:t>
            </a:r>
          </a:p>
          <a:p>
            <a:pPr lvl="1"/>
            <a:r>
              <a:rPr lang="en-US">
                <a:sym typeface="Arial Black" charset="0"/>
              </a:rPr>
              <a:t>Second level</a:t>
            </a:r>
          </a:p>
          <a:p>
            <a:pPr lvl="2"/>
            <a:r>
              <a:rPr lang="en-US">
                <a:sym typeface="Arial Black" charset="0"/>
              </a:rPr>
              <a:t>Third level</a:t>
            </a:r>
          </a:p>
          <a:p>
            <a:pPr lvl="3"/>
            <a:r>
              <a:rPr lang="en-US">
                <a:sym typeface="Arial Black" charset="0"/>
              </a:rPr>
              <a:t>Fourth level</a:t>
            </a:r>
          </a:p>
          <a:p>
            <a:pPr lvl="4"/>
            <a:r>
              <a:rPr lang="en-US">
                <a:sym typeface="Arial Blac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+mj-lt"/>
          <a:ea typeface="+mj-ea"/>
          <a:cs typeface="+mj-cs"/>
          <a:sym typeface="Arial Black" charset="0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5pPr>
      <a:lvl6pPr marL="457011" algn="ctr" rtl="0" fontAlgn="base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6pPr>
      <a:lvl7pPr marL="914025" algn="ctr" rtl="0" fontAlgn="base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7pPr>
      <a:lvl8pPr marL="1371036" algn="ctr" rtl="0" fontAlgn="base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8pPr>
      <a:lvl9pPr marL="1828050" algn="ctr" rtl="0" fontAlgn="base">
        <a:spcBef>
          <a:spcPts val="300"/>
        </a:spcBef>
        <a:spcAft>
          <a:spcPct val="0"/>
        </a:spcAft>
        <a:defRPr sz="60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9pPr>
    </p:titleStyle>
    <p:bodyStyle>
      <a:lvl1pPr marL="393540" indent="-393540" algn="l" rtl="0" eaLnBrk="0" fontAlgn="base" hangingPunct="0">
        <a:spcBef>
          <a:spcPts val="130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43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1pPr>
      <a:lvl2pPr marL="817229" indent="-360215" algn="l" rtl="0" eaLnBrk="0" fontAlgn="base" hangingPunct="0">
        <a:lnSpc>
          <a:spcPct val="99000"/>
        </a:lnSpc>
        <a:spcBef>
          <a:spcPts val="1000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3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2pPr>
      <a:lvl3pPr marL="1296456" indent="-331651" algn="l" rtl="0" eaLnBrk="0" fontAlgn="base" hangingPunct="0">
        <a:lnSpc>
          <a:spcPct val="103000"/>
        </a:lnSpc>
        <a:spcBef>
          <a:spcPts val="1099"/>
        </a:spcBef>
        <a:spcAft>
          <a:spcPct val="0"/>
        </a:spcAft>
        <a:buClr>
          <a:srgbClr val="E4E4FF"/>
        </a:buClr>
        <a:buSzPct val="69000"/>
        <a:buFont typeface="Wingdings" charset="2"/>
        <a:buChar char="n"/>
        <a:defRPr sz="31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3pPr>
      <a:lvl4pPr marL="1764573" indent="-291983" algn="l" rtl="0" eaLnBrk="0" fontAlgn="base" hangingPunct="0">
        <a:lnSpc>
          <a:spcPct val="101000"/>
        </a:lnSpc>
        <a:spcBef>
          <a:spcPts val="799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4pPr>
      <a:lvl5pPr marL="2272368" indent="-291983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5pPr>
      <a:lvl6pPr marL="2729384" indent="-291983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6pPr>
      <a:lvl7pPr marL="3186394" indent="-291983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7pPr>
      <a:lvl8pPr marL="3643409" indent="-291983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8pPr>
      <a:lvl9pPr marL="4100424" indent="-291983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1"/>
          <p:cNvGrpSpPr>
            <a:grpSpLocks/>
          </p:cNvGrpSpPr>
          <p:nvPr/>
        </p:nvGrpSpPr>
        <p:grpSpPr bwMode="auto">
          <a:xfrm>
            <a:off x="406400" y="304801"/>
            <a:ext cx="12187238" cy="9137650"/>
            <a:chOff x="0" y="0"/>
            <a:chExt cx="7677" cy="5756"/>
          </a:xfrm>
        </p:grpSpPr>
        <p:sp>
          <p:nvSpPr>
            <p:cNvPr id="19458" name="AutoShape 2"/>
            <p:cNvSpPr>
              <a:spLocks/>
            </p:cNvSpPr>
            <p:nvPr/>
          </p:nvSpPr>
          <p:spPr bwMode="auto">
            <a:xfrm>
              <a:off x="0" y="0"/>
              <a:ext cx="7677" cy="236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414"/>
                </a:gs>
                <a:gs pos="100000">
                  <a:srgbClr val="003399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60774" name="Group 3"/>
            <p:cNvGrpSpPr>
              <a:grpSpLocks/>
            </p:cNvGrpSpPr>
            <p:nvPr/>
          </p:nvGrpSpPr>
          <p:grpSpPr bwMode="auto">
            <a:xfrm>
              <a:off x="2304" y="1877"/>
              <a:ext cx="5365" cy="3879"/>
              <a:chOff x="0" y="0"/>
              <a:chExt cx="5365" cy="3878"/>
            </a:xfrm>
          </p:grpSpPr>
          <p:sp>
            <p:nvSpPr>
              <p:cNvPr id="19460" name="AutoShape 4"/>
              <p:cNvSpPr>
                <a:spLocks/>
              </p:cNvSpPr>
              <p:nvPr/>
            </p:nvSpPr>
            <p:spPr bwMode="auto">
              <a:xfrm>
                <a:off x="0" y="1642"/>
                <a:ext cx="3842" cy="222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1" name="AutoShape 5"/>
              <p:cNvSpPr>
                <a:spLocks/>
              </p:cNvSpPr>
              <p:nvPr/>
            </p:nvSpPr>
            <p:spPr bwMode="auto">
              <a:xfrm>
                <a:off x="3253" y="1685"/>
                <a:ext cx="1679" cy="108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2" name="AutoShape 6"/>
              <p:cNvSpPr>
                <a:spLocks/>
              </p:cNvSpPr>
              <p:nvPr/>
            </p:nvSpPr>
            <p:spPr bwMode="auto">
              <a:xfrm>
                <a:off x="1557" y="2581"/>
                <a:ext cx="3799" cy="129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3" name="AutoShape 7"/>
              <p:cNvSpPr>
                <a:spLocks/>
              </p:cNvSpPr>
              <p:nvPr/>
            </p:nvSpPr>
            <p:spPr bwMode="auto">
              <a:xfrm>
                <a:off x="1354" y="1098"/>
                <a:ext cx="4010" cy="278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699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30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4" name="AutoShape 8"/>
              <p:cNvSpPr>
                <a:spLocks/>
              </p:cNvSpPr>
              <p:nvPr/>
            </p:nvSpPr>
            <p:spPr bwMode="auto">
              <a:xfrm>
                <a:off x="3701" y="1216"/>
                <a:ext cx="1664" cy="71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5" name="AutoShape 9"/>
              <p:cNvSpPr>
                <a:spLocks/>
              </p:cNvSpPr>
              <p:nvPr/>
            </p:nvSpPr>
            <p:spPr bwMode="auto">
              <a:xfrm>
                <a:off x="2005" y="0"/>
                <a:ext cx="3061" cy="195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2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607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304801"/>
            <a:ext cx="11958638" cy="225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6077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89200"/>
            <a:ext cx="11606214" cy="696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8865" tIns="88865" rIns="88865" bIns="88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text styles</a:t>
            </a:r>
          </a:p>
          <a:p>
            <a:pPr lvl="1"/>
            <a:r>
              <a:rPr lang="en-US">
                <a:sym typeface="Arial Black" charset="0"/>
              </a:rPr>
              <a:t>Second level</a:t>
            </a:r>
          </a:p>
          <a:p>
            <a:pPr lvl="2"/>
            <a:r>
              <a:rPr lang="en-US">
                <a:sym typeface="Arial Black" charset="0"/>
              </a:rPr>
              <a:t>Third level</a:t>
            </a:r>
          </a:p>
          <a:p>
            <a:pPr lvl="3"/>
            <a:r>
              <a:rPr lang="en-US">
                <a:sym typeface="Arial Black" charset="0"/>
              </a:rPr>
              <a:t>Fourth level</a:t>
            </a:r>
          </a:p>
          <a:p>
            <a:pPr lvl="4"/>
            <a:r>
              <a:rPr lang="en-US">
                <a:sym typeface="Arial Blac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+mj-lt"/>
          <a:ea typeface="+mj-ea"/>
          <a:cs typeface="+mj-cs"/>
          <a:sym typeface="Arial Black" charset="0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5pPr>
      <a:lvl6pPr marL="457011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6pPr>
      <a:lvl7pPr marL="914025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7pPr>
      <a:lvl8pPr marL="1371036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8pPr>
      <a:lvl9pPr marL="1828050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9pPr>
    </p:titleStyle>
    <p:bodyStyle>
      <a:lvl1pPr marL="634744" indent="-634744" algn="l" rtl="0" eaLnBrk="0" fontAlgn="base" hangingPunct="0">
        <a:spcBef>
          <a:spcPts val="120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43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1pPr>
      <a:lvl2pPr marL="1301215" indent="-577611" algn="l" rtl="0" eaLnBrk="0" fontAlgn="base" hangingPunct="0">
        <a:lnSpc>
          <a:spcPct val="99000"/>
        </a:lnSpc>
        <a:spcBef>
          <a:spcPts val="1000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36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2pPr>
      <a:lvl3pPr marL="2066078" indent="-530008" algn="l" rtl="0" eaLnBrk="0" fontAlgn="base" hangingPunct="0">
        <a:lnSpc>
          <a:spcPct val="103000"/>
        </a:lnSpc>
        <a:spcBef>
          <a:spcPts val="1000"/>
        </a:spcBef>
        <a:spcAft>
          <a:spcPct val="0"/>
        </a:spcAft>
        <a:buClr>
          <a:srgbClr val="E4E4FF"/>
        </a:buClr>
        <a:buSzPct val="69000"/>
        <a:buFont typeface="Wingdings" charset="2"/>
        <a:buChar char="n"/>
        <a:defRPr sz="30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3pPr>
      <a:lvl4pPr marL="2818244" indent="-469707" algn="l" rtl="0" eaLnBrk="0" fontAlgn="base" hangingPunct="0">
        <a:lnSpc>
          <a:spcPct val="101000"/>
        </a:lnSpc>
        <a:spcBef>
          <a:spcPts val="799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4pPr>
      <a:lvl5pPr marL="3630712" indent="-469707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5pPr>
      <a:lvl6pPr marL="4087727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6pPr>
      <a:lvl7pPr marL="4544741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7pPr>
      <a:lvl8pPr marL="500175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8pPr>
      <a:lvl9pPr marL="545876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1"/>
          <p:cNvGrpSpPr>
            <a:grpSpLocks/>
          </p:cNvGrpSpPr>
          <p:nvPr/>
        </p:nvGrpSpPr>
        <p:grpSpPr bwMode="auto">
          <a:xfrm>
            <a:off x="406400" y="304801"/>
            <a:ext cx="12187238" cy="9137650"/>
            <a:chOff x="0" y="0"/>
            <a:chExt cx="7677" cy="5756"/>
          </a:xfrm>
        </p:grpSpPr>
        <p:sp>
          <p:nvSpPr>
            <p:cNvPr id="20482" name="AutoShape 2"/>
            <p:cNvSpPr>
              <a:spLocks/>
            </p:cNvSpPr>
            <p:nvPr/>
          </p:nvSpPr>
          <p:spPr bwMode="auto">
            <a:xfrm>
              <a:off x="0" y="0"/>
              <a:ext cx="7677" cy="236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414"/>
                </a:gs>
                <a:gs pos="100000">
                  <a:srgbClr val="003399"/>
                </a:gs>
              </a:gsLst>
              <a:lin ang="5400000" scaled="1"/>
            </a:gra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3062" name="Group 3"/>
            <p:cNvGrpSpPr>
              <a:grpSpLocks/>
            </p:cNvGrpSpPr>
            <p:nvPr/>
          </p:nvGrpSpPr>
          <p:grpSpPr bwMode="auto">
            <a:xfrm>
              <a:off x="2304" y="1877"/>
              <a:ext cx="5365" cy="3879"/>
              <a:chOff x="0" y="0"/>
              <a:chExt cx="5365" cy="3878"/>
            </a:xfrm>
          </p:grpSpPr>
          <p:sp>
            <p:nvSpPr>
              <p:cNvPr id="20484" name="AutoShape 4"/>
              <p:cNvSpPr>
                <a:spLocks/>
              </p:cNvSpPr>
              <p:nvPr/>
            </p:nvSpPr>
            <p:spPr bwMode="auto">
              <a:xfrm>
                <a:off x="0" y="1642"/>
                <a:ext cx="3842" cy="222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  <a:moveTo>
                      <a:pt x="20783" y="7032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5" name="AutoShape 5"/>
              <p:cNvSpPr>
                <a:spLocks/>
              </p:cNvSpPr>
              <p:nvPr/>
            </p:nvSpPr>
            <p:spPr bwMode="auto">
              <a:xfrm>
                <a:off x="3253" y="1685"/>
                <a:ext cx="1679" cy="1083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10517" y="854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0" y="293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7414" y="21014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  <a:moveTo>
                      <a:pt x="21600" y="16380"/>
                    </a:move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A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6" name="AutoShape 6"/>
              <p:cNvSpPr>
                <a:spLocks/>
              </p:cNvSpPr>
              <p:nvPr/>
            </p:nvSpPr>
            <p:spPr bwMode="auto">
              <a:xfrm>
                <a:off x="1557" y="2581"/>
                <a:ext cx="3799" cy="129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5883" y="4971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  <a:moveTo>
                      <a:pt x="698" y="2135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54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7" name="AutoShape 7"/>
              <p:cNvSpPr>
                <a:spLocks/>
              </p:cNvSpPr>
              <p:nvPr/>
            </p:nvSpPr>
            <p:spPr bwMode="auto">
              <a:xfrm>
                <a:off x="1354" y="1098"/>
                <a:ext cx="4010" cy="278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4661" y="789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699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6177" y="13872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5437" y="2372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30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  <a:moveTo>
                      <a:pt x="10250" y="4569"/>
                    </a:moveTo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8" name="AutoShape 8"/>
              <p:cNvSpPr>
                <a:spLocks/>
              </p:cNvSpPr>
              <p:nvPr/>
            </p:nvSpPr>
            <p:spPr bwMode="auto">
              <a:xfrm>
                <a:off x="3701" y="1216"/>
                <a:ext cx="1664" cy="71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2717" y="14627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  <a:moveTo>
                      <a:pt x="0" y="13305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89" name="AutoShape 9"/>
              <p:cNvSpPr>
                <a:spLocks/>
              </p:cNvSpPr>
              <p:nvPr/>
            </p:nvSpPr>
            <p:spPr bwMode="auto">
              <a:xfrm>
                <a:off x="2005" y="0"/>
                <a:ext cx="3061" cy="195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2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2455" y="21277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  <a:moveTo>
                      <a:pt x="7253" y="15998"/>
                    </a:moveTo>
                  </a:path>
                </a:pathLst>
              </a:custGeom>
              <a:gradFill rotWithShape="0">
                <a:gsLst>
                  <a:gs pos="0">
                    <a:srgbClr val="002D8A"/>
                  </a:gs>
                  <a:gs pos="100000">
                    <a:srgbClr val="003399"/>
                  </a:gs>
                </a:gsLst>
                <a:lin ang="2700000" scaled="1"/>
              </a:gra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305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304801"/>
            <a:ext cx="11958638" cy="225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title style</a:t>
            </a:r>
          </a:p>
        </p:txBody>
      </p:sp>
      <p:sp>
        <p:nvSpPr>
          <p:cNvPr id="17306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89200"/>
            <a:ext cx="11606214" cy="69659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8865" tIns="88865" rIns="88865" bIns="88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lack" charset="0"/>
              </a:rPr>
              <a:t>Click to edit Master text styles</a:t>
            </a:r>
          </a:p>
          <a:p>
            <a:pPr lvl="1"/>
            <a:r>
              <a:rPr lang="en-US">
                <a:sym typeface="Arial Black" charset="0"/>
              </a:rPr>
              <a:t>Second level</a:t>
            </a:r>
          </a:p>
          <a:p>
            <a:pPr lvl="2"/>
            <a:r>
              <a:rPr lang="en-US">
                <a:sym typeface="Arial Black" charset="0"/>
              </a:rPr>
              <a:t>Third level</a:t>
            </a:r>
          </a:p>
          <a:p>
            <a:pPr lvl="3"/>
            <a:r>
              <a:rPr lang="en-US">
                <a:sym typeface="Arial Black" charset="0"/>
              </a:rPr>
              <a:t>Fourth level</a:t>
            </a:r>
          </a:p>
          <a:p>
            <a:pPr lvl="4"/>
            <a:r>
              <a:rPr lang="en-US">
                <a:sym typeface="Arial Blac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/>
  <p:txStyles>
    <p:titleStyle>
      <a:lvl1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+mj-lt"/>
          <a:ea typeface="+mj-ea"/>
          <a:cs typeface="+mj-cs"/>
          <a:sym typeface="Arial Black" charset="0"/>
        </a:defRPr>
      </a:lvl1pPr>
      <a:lvl2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2pPr>
      <a:lvl3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3pPr>
      <a:lvl4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4pPr>
      <a:lvl5pPr algn="ctr" rtl="0" eaLnBrk="0" fontAlgn="base" hangingPunct="0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5pPr>
      <a:lvl6pPr marL="457011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6pPr>
      <a:lvl7pPr marL="914025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7pPr>
      <a:lvl8pPr marL="1371036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8pPr>
      <a:lvl9pPr marL="1828050" algn="ctr" rtl="0" fontAlgn="base">
        <a:spcBef>
          <a:spcPts val="300"/>
        </a:spcBef>
        <a:spcAft>
          <a:spcPct val="0"/>
        </a:spcAft>
        <a:defRPr sz="5800">
          <a:solidFill>
            <a:srgbClr val="E4E4FF"/>
          </a:solidFill>
          <a:latin typeface="Arial Black" charset="0"/>
          <a:ea typeface="ヒラギノ角ゴ ProN W6" charset="-128"/>
          <a:cs typeface="ヒラギノ角ゴ ProN W6" charset="-128"/>
          <a:sym typeface="Arial Black" charset="0"/>
        </a:defRPr>
      </a:lvl9pPr>
    </p:titleStyle>
    <p:bodyStyle>
      <a:lvl1pPr marL="634744" indent="-634744" algn="l" rtl="0" eaLnBrk="0" fontAlgn="base" hangingPunct="0">
        <a:spcBef>
          <a:spcPts val="120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43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1pPr>
      <a:lvl2pPr marL="1301215" indent="-577611" algn="l" rtl="0" eaLnBrk="0" fontAlgn="base" hangingPunct="0">
        <a:lnSpc>
          <a:spcPct val="99000"/>
        </a:lnSpc>
        <a:spcBef>
          <a:spcPts val="1000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36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2pPr>
      <a:lvl3pPr marL="2066078" indent="-530008" algn="l" rtl="0" eaLnBrk="0" fontAlgn="base" hangingPunct="0">
        <a:lnSpc>
          <a:spcPct val="103000"/>
        </a:lnSpc>
        <a:spcBef>
          <a:spcPts val="1000"/>
        </a:spcBef>
        <a:spcAft>
          <a:spcPct val="0"/>
        </a:spcAft>
        <a:buClr>
          <a:srgbClr val="E4E4FF"/>
        </a:buClr>
        <a:buSzPct val="69000"/>
        <a:buFont typeface="Wingdings" charset="2"/>
        <a:buChar char="n"/>
        <a:defRPr sz="30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3pPr>
      <a:lvl4pPr marL="2818244" indent="-469707" algn="l" rtl="0" eaLnBrk="0" fontAlgn="base" hangingPunct="0">
        <a:lnSpc>
          <a:spcPct val="101000"/>
        </a:lnSpc>
        <a:spcBef>
          <a:spcPts val="799"/>
        </a:spcBef>
        <a:spcAft>
          <a:spcPct val="0"/>
        </a:spcAft>
        <a:buClr>
          <a:srgbClr val="A885DF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4pPr>
      <a:lvl5pPr marL="3630712" indent="-469707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5pPr>
      <a:lvl6pPr marL="4087727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6pPr>
      <a:lvl7pPr marL="4544741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7pPr>
      <a:lvl8pPr marL="500175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8pPr>
      <a:lvl9pPr marL="5458762" indent="-469707" algn="l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FFCC00"/>
        </a:buClr>
        <a:buSzPct val="69000"/>
        <a:buFont typeface="Wingdings" charset="2"/>
        <a:buChar char="n"/>
        <a:defRPr sz="2400">
          <a:solidFill>
            <a:srgbClr val="FFFFFF"/>
          </a:solidFill>
          <a:latin typeface="+mn-lt"/>
          <a:ea typeface="+mn-ea"/>
          <a:cs typeface="+mn-cs"/>
          <a:sym typeface="Arial Black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765" y="-13547"/>
            <a:ext cx="13020605" cy="9780693"/>
          </a:xfrm>
          <a:prstGeom prst="rect">
            <a:avLst/>
          </a:prstGeom>
          <a:noFill/>
        </p:spPr>
      </p:pic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29930" y="146756"/>
            <a:ext cx="11724639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33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rgbClr val="07078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5pPr>
      <a:lvl6pPr marL="650029"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6pPr>
      <a:lvl7pPr marL="1300059"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7pPr>
      <a:lvl8pPr marL="1950092"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8pPr>
      <a:lvl9pPr marL="2600122" algn="l" rtl="0" fontAlgn="base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rgbClr val="070780"/>
          </a:solidFill>
          <a:latin typeface="Helvetica" charset="0"/>
        </a:defRPr>
      </a:lvl9pPr>
    </p:titleStyle>
    <p:bodyStyle>
      <a:lvl1pPr marL="487524" indent="-487524" algn="l" rtl="0" fontAlgn="base">
        <a:spcBef>
          <a:spcPct val="20000"/>
        </a:spcBef>
        <a:spcAft>
          <a:spcPct val="0"/>
        </a:spcAft>
        <a:buSzPct val="100000"/>
        <a:buFontTx/>
        <a:buBlip>
          <a:blip r:embed="rId14"/>
        </a:buBlip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1056299" indent="-406268" algn="l" rtl="0" fontAlgn="base">
        <a:spcBef>
          <a:spcPct val="20000"/>
        </a:spcBef>
        <a:spcAft>
          <a:spcPct val="0"/>
        </a:spcAft>
        <a:buSzPct val="100000"/>
        <a:buFont typeface="Arial"/>
        <a:buChar char="•"/>
        <a:defRPr sz="3400">
          <a:solidFill>
            <a:srgbClr val="000000"/>
          </a:solidFill>
          <a:latin typeface="+mn-lt"/>
          <a:ea typeface="ＭＳ Ｐゴシック" charset="-128"/>
        </a:defRPr>
      </a:lvl2pPr>
      <a:lvl3pPr marL="1625073" indent="-325014" algn="l" rtl="0" fontAlgn="base">
        <a:spcBef>
          <a:spcPct val="20000"/>
        </a:spcBef>
        <a:spcAft>
          <a:spcPct val="0"/>
        </a:spcAft>
        <a:buSzPct val="100000"/>
        <a:buFont typeface="Arial"/>
        <a:buChar char="•"/>
        <a:defRPr sz="3400">
          <a:solidFill>
            <a:srgbClr val="000000"/>
          </a:solidFill>
          <a:latin typeface="+mn-lt"/>
          <a:ea typeface="ＭＳ Ｐゴシック" charset="-128"/>
        </a:defRPr>
      </a:lvl3pPr>
      <a:lvl4pPr marL="2275105" indent="-325014" algn="l" rtl="0" fontAlgn="base">
        <a:spcBef>
          <a:spcPct val="20000"/>
        </a:spcBef>
        <a:spcAft>
          <a:spcPct val="0"/>
        </a:spcAft>
        <a:buSzPct val="100000"/>
        <a:buFont typeface="Arial"/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4pPr>
      <a:lvl5pPr marL="2925138" indent="-325014" algn="l" rtl="0" fontAlgn="base">
        <a:spcBef>
          <a:spcPct val="20000"/>
        </a:spcBef>
        <a:spcAft>
          <a:spcPct val="0"/>
        </a:spcAft>
        <a:buSzPct val="100000"/>
        <a:buFont typeface="Arial"/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charset="-128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charset="-128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charset="-128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7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4"/>
            <a:ext cx="11704320" cy="1408853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July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0"/>
            <a:ext cx="151722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</p:sldLayoutIdLst>
  <p:txStyles>
    <p:titleStyle>
      <a:lvl1pPr algn="l" defTabSz="1300460" rtl="0" eaLnBrk="1" latinLnBrk="0" hangingPunct="1">
        <a:spcBef>
          <a:spcPct val="0"/>
        </a:spcBef>
        <a:buNone/>
        <a:defRPr sz="5700" kern="1200" spc="-14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195069" algn="l" defTabSz="130046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www.cdc.gov/nchs/nvss/bridged_race/data_documentation.htm" TargetMode="External"/><Relationship Id="rId4" Type="http://schemas.openxmlformats.org/officeDocument/2006/relationships/hyperlink" Target="http://www.cdc.gov/nchs/data/databriefs/db81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ctrTitle"/>
          </p:nvPr>
        </p:nvSpPr>
        <p:spPr>
          <a:xfrm>
            <a:off x="-22128" y="4953000"/>
            <a:ext cx="13004800" cy="2819401"/>
          </a:xfrm>
        </p:spPr>
        <p:txBody>
          <a:bodyPr/>
          <a:lstStyle/>
          <a:p>
            <a:pPr algn="ctr" eaLnBrk="1" hangingPunct="1"/>
            <a:r>
              <a:rPr lang="en-US" sz="6600" dirty="0" smtClean="0">
                <a:latin typeface="Arial Black"/>
                <a:ea typeface="ＭＳ Ｐゴシック" charset="-128"/>
                <a:cs typeface="Arial Black"/>
              </a:rPr>
              <a:t>WREMAC BLS Naloxone </a:t>
            </a:r>
            <a:br>
              <a:rPr lang="en-US" sz="6600" dirty="0" smtClean="0">
                <a:latin typeface="Arial Black"/>
                <a:ea typeface="ＭＳ Ｐゴシック" charset="-128"/>
                <a:cs typeface="Arial Black"/>
              </a:rPr>
            </a:br>
            <a:r>
              <a:rPr lang="en-US" sz="6600" dirty="0" smtClean="0">
                <a:latin typeface="Arial Black"/>
                <a:ea typeface="ＭＳ Ｐゴシック" charset="-128"/>
                <a:cs typeface="Arial Black"/>
              </a:rPr>
              <a:t>In-service</a:t>
            </a:r>
            <a:endParaRPr lang="en-US" sz="6600" b="0" dirty="0">
              <a:latin typeface="Arial Black"/>
              <a:ea typeface="ＭＳ Ｐゴシック" charset="-128"/>
              <a:cs typeface="Arial Black"/>
            </a:endParaRPr>
          </a:p>
        </p:txBody>
      </p:sp>
      <p:sp>
        <p:nvSpPr>
          <p:cNvPr id="199683" name="Subtitle 2"/>
          <p:cNvSpPr>
            <a:spLocks noGrp="1"/>
          </p:cNvSpPr>
          <p:nvPr>
            <p:ph type="subTitle" idx="1"/>
          </p:nvPr>
        </p:nvSpPr>
        <p:spPr>
          <a:xfrm>
            <a:off x="2082800" y="8686800"/>
            <a:ext cx="10656887" cy="1806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charset="-128"/>
                <a:cs typeface="Arial Black"/>
              </a:rPr>
              <a:t>Adapted from: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charset="-128"/>
                <a:cs typeface="Arial Black"/>
              </a:rPr>
              <a:t>Community </a:t>
            </a:r>
            <a:r>
              <a:rPr lang="en-US" sz="2000" dirty="0">
                <a:ea typeface="ＭＳ Ｐゴシック" charset="-128"/>
                <a:cs typeface="Arial Black"/>
              </a:rPr>
              <a:t>Access </a:t>
            </a:r>
            <a:r>
              <a:rPr lang="en-US" sz="2000" dirty="0" smtClean="0">
                <a:ea typeface="ＭＳ Ｐゴシック" charset="-128"/>
                <a:cs typeface="Arial Black"/>
              </a:rPr>
              <a:t>Naloxone Is </a:t>
            </a:r>
            <a:r>
              <a:rPr lang="en-US" sz="2000" dirty="0">
                <a:ea typeface="ＭＳ Ｐゴシック" charset="-128"/>
                <a:cs typeface="Arial Black"/>
              </a:rPr>
              <a:t>there a downside</a:t>
            </a:r>
            <a:r>
              <a:rPr lang="en-US" sz="2000" dirty="0" smtClean="0">
                <a:ea typeface="ＭＳ Ｐゴシック" charset="-128"/>
                <a:cs typeface="Arial Black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charset="-128"/>
                <a:cs typeface="Arial Black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Michael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W. Dailey, MD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Albancy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Medical Center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2" descr="Narcan"/>
          <p:cNvPicPr>
            <a:picLocks noChangeAspect="1" noChangeArrowheads="1"/>
          </p:cNvPicPr>
          <p:nvPr/>
        </p:nvPicPr>
        <p:blipFill>
          <a:blip r:embed="rId2" cstate="print"/>
          <a:srcRect l="4102" t="19531" r="4102" b="13281"/>
          <a:stretch>
            <a:fillRect/>
          </a:stretch>
        </p:blipFill>
        <p:spPr bwMode="auto">
          <a:xfrm>
            <a:off x="3073400" y="762000"/>
            <a:ext cx="699313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EMS’ Naloxone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0119360" cy="6337583"/>
          </a:xfrm>
        </p:spPr>
        <p:txBody>
          <a:bodyPr/>
          <a:lstStyle/>
          <a:p>
            <a:r>
              <a:rPr lang="en-US" dirty="0" smtClean="0"/>
              <a:t>Hundreds of Reversal</a:t>
            </a:r>
          </a:p>
          <a:p>
            <a:r>
              <a:rPr lang="en-US" dirty="0" smtClean="0"/>
              <a:t>No significant complications to patients</a:t>
            </a:r>
          </a:p>
          <a:p>
            <a:r>
              <a:rPr lang="en-US" dirty="0" smtClean="0"/>
              <a:t>No injuries to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8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-152400"/>
            <a:ext cx="11723686" cy="18700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Intranasal naloxone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900481"/>
            <a:ext cx="9207500" cy="68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11723688" cy="18700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Advantages of intranasal administration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817813"/>
            <a:ext cx="5743575" cy="5851525"/>
          </a:xfrm>
        </p:spPr>
        <p:txBody>
          <a:bodyPr/>
          <a:lstStyle/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Nose is easy access point for medication and delivery</a:t>
            </a:r>
          </a:p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Painless</a:t>
            </a:r>
          </a:p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Eliminates risk of a contaminated needle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57057"/>
          <a:stretch>
            <a:fillRect/>
          </a:stretch>
        </p:blipFill>
        <p:spPr>
          <a:xfrm>
            <a:off x="6598717" y="2543717"/>
            <a:ext cx="5512530" cy="5570741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0381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p20050115p305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457200"/>
            <a:ext cx="1056144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57200"/>
            <a:ext cx="11049000" cy="8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2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11723688" cy="18700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Problems with IN 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817813"/>
            <a:ext cx="7231063" cy="58515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Vasoconstrictors (cocaine) prevent absorption</a:t>
            </a:r>
          </a:p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Bloody nose, nasal congestion, mucous </a:t>
            </a:r>
          </a:p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Lack of nasal mucosa </a:t>
            </a:r>
          </a:p>
          <a:p>
            <a:pPr eaLnBrk="1" hangingPunct="1">
              <a:spcBef>
                <a:spcPts val="1946"/>
              </a:spcBef>
              <a:defRPr/>
            </a:pPr>
            <a:r>
              <a:rPr lang="en-US" sz="4000" dirty="0"/>
              <a:t>&gt;1 ml per nostril likely to </a:t>
            </a:r>
            <a:br>
              <a:rPr lang="en-US" sz="4000" dirty="0"/>
            </a:br>
            <a:r>
              <a:rPr lang="en-US" sz="4000" dirty="0"/>
              <a:t>run off</a:t>
            </a:r>
          </a:p>
          <a:p>
            <a:pPr eaLnBrk="1" hangingPunct="1">
              <a:spcBef>
                <a:spcPts val="1946"/>
              </a:spcBef>
              <a:defRPr/>
            </a:pPr>
            <a:endParaRPr lang="en-US" sz="4000" dirty="0"/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459" y="2275847"/>
            <a:ext cx="5278684" cy="608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Risk Factors for Opioid Overdose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/>
              <a:t>Reduced Tolerance</a:t>
            </a:r>
          </a:p>
          <a:p>
            <a:pPr eaLnBrk="1" hangingPunct="1"/>
            <a:r>
              <a:rPr lang="en-US" b="1" dirty="0" smtClean="0"/>
              <a:t>Using Alone </a:t>
            </a:r>
            <a:r>
              <a:rPr lang="en-US" dirty="0" smtClean="0"/>
              <a:t>(risk factor for </a:t>
            </a:r>
            <a:r>
              <a:rPr lang="en-US" u="sng" dirty="0" smtClean="0"/>
              <a:t>fatal</a:t>
            </a:r>
            <a:r>
              <a:rPr lang="en-US" dirty="0" smtClean="0"/>
              <a:t> OD)</a:t>
            </a:r>
          </a:p>
          <a:p>
            <a:pPr eaLnBrk="1" hangingPunct="1"/>
            <a:r>
              <a:rPr lang="en-US" dirty="0" smtClean="0"/>
              <a:t>Illness</a:t>
            </a:r>
          </a:p>
          <a:p>
            <a:pPr eaLnBrk="1" hangingPunct="1"/>
            <a:r>
              <a:rPr lang="en-US" dirty="0" smtClean="0"/>
              <a:t>Depression</a:t>
            </a:r>
          </a:p>
          <a:p>
            <a:pPr eaLnBrk="1" hangingPunct="1"/>
            <a:r>
              <a:rPr lang="en-US" dirty="0" smtClean="0"/>
              <a:t>Unstable housing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smtClean="0"/>
              <a:t>Mixing Drugs</a:t>
            </a:r>
          </a:p>
          <a:p>
            <a:pPr eaLnBrk="1" hangingPunct="1"/>
            <a:r>
              <a:rPr lang="en-US" smtClean="0"/>
              <a:t>Changes in the Drug Supply</a:t>
            </a:r>
          </a:p>
          <a:p>
            <a:pPr eaLnBrk="1" hangingPunct="1"/>
            <a:r>
              <a:rPr lang="en-US" smtClean="0"/>
              <a:t>History of previous overdose</a:t>
            </a:r>
          </a:p>
        </p:txBody>
      </p:sp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CBEBEE-E4DA-4D6F-9598-7B41209D4A5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242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Opioids: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Heroin</a:t>
            </a:r>
          </a:p>
          <a:p>
            <a:r>
              <a:rPr lang="en-US" dirty="0" smtClean="0"/>
              <a:t>Morphine</a:t>
            </a:r>
          </a:p>
          <a:p>
            <a:r>
              <a:rPr lang="en-US" dirty="0" smtClean="0"/>
              <a:t>Fentanyl</a:t>
            </a:r>
          </a:p>
          <a:p>
            <a:r>
              <a:rPr lang="en-US" dirty="0" err="1" smtClean="0"/>
              <a:t>Dilaudid</a:t>
            </a:r>
            <a:endParaRPr lang="en-US" dirty="0" smtClean="0"/>
          </a:p>
          <a:p>
            <a:r>
              <a:rPr lang="en-US" dirty="0" smtClean="0"/>
              <a:t>Demerol</a:t>
            </a:r>
          </a:p>
          <a:p>
            <a:r>
              <a:rPr lang="en-US" dirty="0" smtClean="0"/>
              <a:t>Norco</a:t>
            </a:r>
          </a:p>
          <a:p>
            <a:r>
              <a:rPr lang="en-US" dirty="0" err="1" smtClean="0"/>
              <a:t>Vicodin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Codeine</a:t>
            </a:r>
          </a:p>
          <a:p>
            <a:r>
              <a:rPr lang="en-US" dirty="0" smtClean="0"/>
              <a:t>Methadone</a:t>
            </a:r>
          </a:p>
          <a:p>
            <a:r>
              <a:rPr lang="en-US" dirty="0" smtClean="0"/>
              <a:t>Hydrocodone</a:t>
            </a:r>
          </a:p>
          <a:p>
            <a:r>
              <a:rPr lang="en-US" dirty="0" smtClean="0"/>
              <a:t>Oxycodone</a:t>
            </a:r>
          </a:p>
          <a:p>
            <a:r>
              <a:rPr lang="en-US" dirty="0" err="1" smtClean="0"/>
              <a:t>Oxycontin</a:t>
            </a:r>
            <a:endParaRPr lang="en-US" dirty="0" smtClean="0"/>
          </a:p>
          <a:p>
            <a:r>
              <a:rPr lang="en-US" dirty="0" err="1" smtClean="0"/>
              <a:t>Lortab</a:t>
            </a:r>
            <a:endParaRPr lang="en-US" dirty="0" smtClean="0"/>
          </a:p>
          <a:p>
            <a:r>
              <a:rPr lang="en-US" dirty="0" smtClean="0"/>
              <a:t>Percocet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9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371600"/>
            <a:ext cx="11704320" cy="140885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Most Opiate Overdoses will have pinpoint pupils</a:t>
            </a:r>
            <a:endParaRPr lang="en-US" sz="6600" dirty="0"/>
          </a:p>
        </p:txBody>
      </p:sp>
      <p:pic>
        <p:nvPicPr>
          <p:cNvPr id="3" name="Picture 2" descr="meth-use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276600"/>
            <a:ext cx="79639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4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 Unicode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48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3" y="1005048"/>
            <a:ext cx="5943597" cy="81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083733" y="1517227"/>
          <a:ext cx="10692836" cy="693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650240" y="794738"/>
            <a:ext cx="10837333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Motor vehicle traffic, poisoning, drug poisoning, and unintentional drug poisoning death rates: United States, 1999--2010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5120" y="8128001"/>
            <a:ext cx="12354560" cy="17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1500" dirty="0"/>
              <a:t>NOTES:   Drug poisoning deaths are a subset of poisoning deaths.   Unintentional drug poisoning deaths are a subset of drug poisoning deaths.       </a:t>
            </a:r>
          </a:p>
          <a:p>
            <a:pPr>
              <a:defRPr/>
            </a:pPr>
            <a:r>
              <a:rPr lang="en-US" sz="1500" dirty="0"/>
              <a:t>SOURCE: CDC/NCHS, National Vital Statistics System; and Warner M, Chen LH, </a:t>
            </a:r>
            <a:r>
              <a:rPr lang="en-US" sz="1500" dirty="0" err="1"/>
              <a:t>Makuc</a:t>
            </a:r>
            <a:r>
              <a:rPr lang="en-US" sz="1500" dirty="0"/>
              <a:t> DM, Anderson RN, </a:t>
            </a:r>
            <a:r>
              <a:rPr lang="en-US" sz="1500" dirty="0" err="1"/>
              <a:t>Miniño</a:t>
            </a:r>
            <a:r>
              <a:rPr lang="en-US" sz="1500" dirty="0"/>
              <a:t> AM</a:t>
            </a:r>
            <a:r>
              <a:rPr lang="en-US" sz="1500" i="1" dirty="0"/>
              <a:t>. Drug poisoning deaths in the United States, 1980–2008</a:t>
            </a:r>
            <a:r>
              <a:rPr lang="en-US" sz="1500" dirty="0"/>
              <a:t>. NCHS data brief, no 81. Hyattsville, MD: National Center for Health Statistics. 2011. </a:t>
            </a:r>
            <a:r>
              <a:rPr lang="en-US" sz="1500" dirty="0">
                <a:hlinkClick r:id="rId4"/>
              </a:rPr>
              <a:t>http://www.cdc.gov/nchs/data/databriefs/db81.htm</a:t>
            </a:r>
            <a:r>
              <a:rPr lang="en-US" sz="1500" dirty="0"/>
              <a:t>.    </a:t>
            </a:r>
            <a:r>
              <a:rPr lang="en-US" sz="1500" dirty="0" err="1"/>
              <a:t>Intercensal</a:t>
            </a:r>
            <a:r>
              <a:rPr lang="en-US" sz="1500" dirty="0"/>
              <a:t> populations </a:t>
            </a:r>
            <a:r>
              <a:rPr lang="en-US" sz="1500" dirty="0">
                <a:hlinkClick r:id="rId5"/>
              </a:rPr>
              <a:t>http://www.cdc.gov/nchs/nvss/bridged_race/data_documentation.htm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2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do we know so far…in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 year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50242" y="2275848"/>
            <a:ext cx="12018152" cy="6337583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1,978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EMTs trained</a:t>
            </a: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Over 200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opioid overdose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reversals (40% Suffolk PD)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1 </a:t>
            </a:r>
            <a:r>
              <a:rPr lang="en-US" dirty="0">
                <a:latin typeface="Helvetica" charset="0"/>
                <a:ea typeface="ＭＳ Ｐゴシック" charset="0"/>
              </a:rPr>
              <a:t>reversal for every 10 EMTs trained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 adverse events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 significant hazards to EMS personnel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Case of reduced hazard for EMS personnel</a:t>
            </a:r>
          </a:p>
          <a:p>
            <a:pPr marL="0" indent="0"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711" r="-66711"/>
          <a:stretch>
            <a:fillRect/>
          </a:stretch>
        </p:blipFill>
        <p:spPr>
          <a:xfrm>
            <a:off x="-2489200" y="990600"/>
            <a:ext cx="11595947" cy="63940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52400"/>
            <a:ext cx="5366727" cy="78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8678" b="16621"/>
          <a:stretch/>
        </p:blipFill>
        <p:spPr>
          <a:xfrm>
            <a:off x="5740400" y="7927848"/>
            <a:ext cx="5333999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07" t="18266" r="1074" b="20589"/>
          <a:stretch/>
        </p:blipFill>
        <p:spPr>
          <a:xfrm>
            <a:off x="635000" y="381000"/>
            <a:ext cx="8001000" cy="81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3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07" t="18269" r="1074" b="12363"/>
          <a:stretch/>
        </p:blipFill>
        <p:spPr>
          <a:xfrm>
            <a:off x="558800" y="304800"/>
            <a:ext cx="8001000" cy="9235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3600" y="4800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 Opiate OD with any of these could likely benefit from Naloxone,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call for medical direction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40000" y="4724400"/>
            <a:ext cx="5791200" cy="1676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438400"/>
            <a:ext cx="11724639" cy="18694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Naloxone is in </a:t>
            </a:r>
            <a:br>
              <a:rPr lang="en-US" b="1" dirty="0" smtClean="0"/>
            </a:br>
            <a:r>
              <a:rPr lang="en-US" b="1" dirty="0" smtClean="0"/>
              <a:t>the Altered Mental Status protocol,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but, it really belongs in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u="sng" dirty="0" smtClean="0"/>
              <a:t>Respiratory Protocol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1119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0080" y="-181462"/>
            <a:ext cx="11724639" cy="186944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Tw Cen MT" charset="0"/>
              </a:rPr>
              <a:t>Putting it all together (literally)</a:t>
            </a:r>
            <a:endParaRPr lang="en-US" sz="4800" b="1" dirty="0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7200" y="2133600"/>
            <a:ext cx="5527040" cy="650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800" dirty="0">
                <a:latin typeface="Tw Cen MT" charset="0"/>
              </a:rPr>
              <a:t>Remove the caps (red and yellow plastic ends)   from the vial of </a:t>
            </a:r>
            <a:r>
              <a:rPr lang="en-US" sz="3800" dirty="0" smtClean="0">
                <a:latin typeface="Tw Cen MT" charset="0"/>
              </a:rPr>
              <a:t>Naloxone </a:t>
            </a:r>
            <a:r>
              <a:rPr lang="en-US" sz="3800" dirty="0">
                <a:latin typeface="Tw Cen MT" charset="0"/>
              </a:rPr>
              <a:t>and the syringe barrel.</a:t>
            </a:r>
          </a:p>
          <a:p>
            <a:pPr eaLnBrk="1" hangingPunct="1">
              <a:lnSpc>
                <a:spcPct val="80000"/>
              </a:lnSpc>
            </a:pPr>
            <a:r>
              <a:rPr lang="en-US" sz="3800" dirty="0">
                <a:latin typeface="Tw Cen MT" charset="0"/>
              </a:rPr>
              <a:t>Insert the vial into the barrel &amp; turn the vial 3 times – slowly and gently – until it stops.</a:t>
            </a:r>
          </a:p>
          <a:p>
            <a:pPr eaLnBrk="1" hangingPunct="1">
              <a:lnSpc>
                <a:spcPct val="80000"/>
              </a:lnSpc>
            </a:pPr>
            <a:r>
              <a:rPr lang="en-US" sz="3800" dirty="0">
                <a:latin typeface="Tw Cen MT" charset="0"/>
              </a:rPr>
              <a:t>Twist the nasal atomizer onto the tip of the syringe.  The </a:t>
            </a:r>
            <a:r>
              <a:rPr lang="en-US" sz="3800" dirty="0" smtClean="0">
                <a:latin typeface="Tw Cen MT" charset="0"/>
              </a:rPr>
              <a:t>Naloxone </a:t>
            </a:r>
            <a:r>
              <a:rPr lang="en-US" sz="3800" dirty="0">
                <a:latin typeface="Tw Cen MT" charset="0"/>
              </a:rPr>
              <a:t>is now ready to use.</a:t>
            </a:r>
          </a:p>
          <a:p>
            <a:pPr eaLnBrk="1" hangingPunct="1">
              <a:lnSpc>
                <a:spcPct val="80000"/>
              </a:lnSpc>
            </a:pPr>
            <a:endParaRPr lang="en-US" sz="3800" dirty="0">
              <a:latin typeface="Tw Cen MT" charset="0"/>
            </a:endParaRPr>
          </a:p>
        </p:txBody>
      </p:sp>
      <p:pic>
        <p:nvPicPr>
          <p:cNvPr id="24580" name="Content Placeholder 4" descr="Narca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822" y="1981200"/>
            <a:ext cx="5630898" cy="7152640"/>
          </a:xfrm>
        </p:spPr>
      </p:pic>
    </p:spTree>
    <p:extLst>
      <p:ext uri="{BB962C8B-B14F-4D97-AF65-F5344CB8AC3E}">
        <p14:creationId xmlns:p14="http://schemas.microsoft.com/office/powerpoint/2010/main" val="3599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-nasal-naloxon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467" b="-80467"/>
          <a:stretch>
            <a:fillRect/>
          </a:stretch>
        </p:blipFill>
        <p:spPr>
          <a:xfrm>
            <a:off x="711200" y="-2030212"/>
            <a:ext cx="11414760" cy="125948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6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57200"/>
            <a:ext cx="11049000" cy="8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Do They Need Naloxone….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Usabilityproblem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 b="12412"/>
          <a:stretch/>
        </p:blipFill>
        <p:spPr>
          <a:xfrm>
            <a:off x="4521200" y="2057400"/>
            <a:ext cx="6553200" cy="6333092"/>
          </a:xfrm>
        </p:spPr>
      </p:pic>
    </p:spTree>
    <p:extLst>
      <p:ext uri="{BB962C8B-B14F-4D97-AF65-F5344CB8AC3E}">
        <p14:creationId xmlns:p14="http://schemas.microsoft.com/office/powerpoint/2010/main" val="4003202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Do They </a:t>
            </a:r>
            <a:r>
              <a:rPr lang="en-US" dirty="0"/>
              <a:t>N</a:t>
            </a:r>
            <a:r>
              <a:rPr lang="en-US" dirty="0" smtClean="0"/>
              <a:t>eed Naloxone….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490960" cy="6337583"/>
          </a:xfrm>
        </p:spPr>
        <p:txBody>
          <a:bodyPr/>
          <a:lstStyle/>
          <a:p>
            <a:r>
              <a:rPr lang="en-US" dirty="0" smtClean="0"/>
              <a:t>50 year old male, with heroin syringe in arm</a:t>
            </a:r>
          </a:p>
          <a:p>
            <a:r>
              <a:rPr lang="en-US" dirty="0" smtClean="0"/>
              <a:t>Moans to pain (sometimes)</a:t>
            </a:r>
          </a:p>
          <a:p>
            <a:r>
              <a:rPr lang="en-US" dirty="0" smtClean="0"/>
              <a:t>Vitals: BP 126/82, P 100, R 16, SPO2 98%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1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5700" dirty="0"/>
              <a:t>Heroin User Experiences</a:t>
            </a:r>
            <a:endParaRPr lang="en-US" sz="5700" i="1" u="sng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About 2% of heroin users die each year- many from heroin overdose</a:t>
            </a:r>
          </a:p>
          <a:p>
            <a:pPr eaLnBrk="1" hangingPunct="1"/>
            <a:r>
              <a:rPr lang="en-US" dirty="0"/>
              <a:t>1/2 to 2/3 of heroin users experience at least one nonfatal overdose </a:t>
            </a:r>
          </a:p>
          <a:p>
            <a:pPr eaLnBrk="1" hangingPunct="1"/>
            <a:r>
              <a:rPr lang="en-US" dirty="0"/>
              <a:t>80%  have observed an overdose</a:t>
            </a:r>
          </a:p>
          <a:p>
            <a:pPr eaLnBrk="1" hangingPunct="1">
              <a:lnSpc>
                <a:spcPct val="90000"/>
              </a:lnSpc>
            </a:pPr>
            <a:endParaRPr lang="en-US" sz="4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err="1" smtClean="0"/>
              <a:t>Sporer</a:t>
            </a:r>
            <a:r>
              <a:rPr lang="en-US" sz="2800" dirty="0" smtClean="0"/>
              <a:t>  </a:t>
            </a:r>
            <a:r>
              <a:rPr lang="en-US" sz="2800" dirty="0"/>
              <a:t>BMJ 2003, </a:t>
            </a:r>
            <a:r>
              <a:rPr lang="en-US" sz="2800" dirty="0" smtClean="0"/>
              <a:t>Coffin </a:t>
            </a:r>
            <a:r>
              <a:rPr lang="en-US" sz="2800" dirty="0" err="1"/>
              <a:t>Acad</a:t>
            </a:r>
            <a:r>
              <a:rPr lang="en-US" sz="2800" dirty="0"/>
              <a:t> </a:t>
            </a:r>
            <a:r>
              <a:rPr lang="en-US" sz="2800" dirty="0" err="1"/>
              <a:t>Emerg</a:t>
            </a:r>
            <a:r>
              <a:rPr lang="en-US" sz="2800" dirty="0"/>
              <a:t> Med 2007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C318B3-D8FB-4DCE-A07F-49ED25BE1D6D}" type="slidenum">
              <a:rPr lang="en-US" smtClean="0">
                <a:ea typeface="ＭＳ Ｐゴシック" pitchFamily="34" charset="-128"/>
              </a:rPr>
              <a:pPr eaLnBrk="1" hangingPunct="1"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4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Do They </a:t>
            </a:r>
            <a:r>
              <a:rPr lang="en-US" dirty="0"/>
              <a:t>N</a:t>
            </a:r>
            <a:r>
              <a:rPr lang="en-US" dirty="0" smtClean="0"/>
              <a:t>eed Naloxone….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490960" cy="6337583"/>
          </a:xfrm>
        </p:spPr>
        <p:txBody>
          <a:bodyPr/>
          <a:lstStyle/>
          <a:p>
            <a:r>
              <a:rPr lang="en-US" dirty="0" smtClean="0"/>
              <a:t>20 year old male, combative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0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Do They </a:t>
            </a:r>
            <a:r>
              <a:rPr lang="en-US" dirty="0"/>
              <a:t>N</a:t>
            </a:r>
            <a:r>
              <a:rPr lang="en-US" dirty="0" smtClean="0"/>
              <a:t>eed Naloxone….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490960" cy="6337583"/>
          </a:xfrm>
        </p:spPr>
        <p:txBody>
          <a:bodyPr/>
          <a:lstStyle/>
          <a:p>
            <a:r>
              <a:rPr lang="en-US" dirty="0" smtClean="0"/>
              <a:t>32 year old male found in bed unresponsive</a:t>
            </a:r>
          </a:p>
          <a:p>
            <a:r>
              <a:rPr lang="en-US" dirty="0"/>
              <a:t>Vitals: BP 126/82, P 100, R 8, SPO2 </a:t>
            </a:r>
            <a:r>
              <a:rPr lang="en-US" dirty="0" smtClean="0"/>
              <a:t>60</a:t>
            </a:r>
            <a:r>
              <a:rPr lang="en-US" dirty="0"/>
              <a:t>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0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naloxone-fortune-cookie.jpg?w=59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20" b="-29020"/>
          <a:stretch>
            <a:fillRect/>
          </a:stretch>
        </p:blipFill>
        <p:spPr>
          <a:xfrm>
            <a:off x="1785620" y="-304800"/>
            <a:ext cx="9433560" cy="104088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9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033760" cy="6337583"/>
          </a:xfrm>
        </p:spPr>
        <p:txBody>
          <a:bodyPr/>
          <a:lstStyle/>
          <a:p>
            <a:r>
              <a:rPr lang="en-US" dirty="0" smtClean="0"/>
              <a:t>Opioid Drugs and make people stop breathing</a:t>
            </a:r>
          </a:p>
          <a:p>
            <a:r>
              <a:rPr lang="en-US" dirty="0" smtClean="0"/>
              <a:t>Naloxone is a safe drug for EMS use</a:t>
            </a:r>
          </a:p>
          <a:p>
            <a:r>
              <a:rPr lang="en-US" dirty="0" smtClean="0"/>
              <a:t>Giving Intranasal medication is easy</a:t>
            </a:r>
          </a:p>
          <a:p>
            <a:r>
              <a:rPr lang="en-US" dirty="0" smtClean="0"/>
              <a:t>EMT-B can save lives with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5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46" y="990600"/>
            <a:ext cx="11704320" cy="1408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 the Airway Based on BLS protocols until patient is able to oxygenate normally</a:t>
            </a:r>
            <a:endParaRPr lang="en-US" dirty="0"/>
          </a:p>
        </p:txBody>
      </p:sp>
      <p:pic>
        <p:nvPicPr>
          <p:cNvPr id="6" name="Content Placeholder 5" descr="Atomizedmis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 b="12348"/>
          <a:stretch>
            <a:fillRect/>
          </a:stretch>
        </p:blipFill>
        <p:spPr>
          <a:xfrm>
            <a:off x="5664200" y="2743200"/>
            <a:ext cx="5743787" cy="67104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2286000"/>
            <a:ext cx="12192000" cy="6337583"/>
          </a:xfrm>
        </p:spPr>
        <p:txBody>
          <a:bodyPr/>
          <a:lstStyle/>
          <a:p>
            <a:r>
              <a:rPr lang="en-US" dirty="0" smtClean="0"/>
              <a:t>Anger (The sudden urge to kick someone’s ass)</a:t>
            </a:r>
          </a:p>
          <a:p>
            <a:r>
              <a:rPr lang="en-US" dirty="0" smtClean="0"/>
              <a:t>Nausea, Vomiting, Diarrhea</a:t>
            </a:r>
          </a:p>
          <a:p>
            <a:r>
              <a:rPr lang="en-US" dirty="0" smtClean="0"/>
              <a:t>Hypertension, Tachycardia</a:t>
            </a:r>
          </a:p>
          <a:p>
            <a:r>
              <a:rPr lang="en-US" dirty="0" smtClean="0"/>
              <a:t>Unmasking of other ingestions</a:t>
            </a:r>
          </a:p>
          <a:p>
            <a:r>
              <a:rPr lang="en-US" dirty="0" smtClean="0"/>
              <a:t>Lowers seizure thresholds</a:t>
            </a:r>
          </a:p>
          <a:p>
            <a:endParaRPr lang="en-US" dirty="0"/>
          </a:p>
          <a:p>
            <a:r>
              <a:rPr lang="en-US" dirty="0" smtClean="0"/>
              <a:t>All side effects pale in comparison to the danger of hypotension</a:t>
            </a:r>
          </a:p>
        </p:txBody>
      </p:sp>
    </p:spTree>
    <p:extLst>
      <p:ext uri="{BB962C8B-B14F-4D97-AF65-F5344CB8AC3E}">
        <p14:creationId xmlns:p14="http://schemas.microsoft.com/office/powerpoint/2010/main" val="3476636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give naloxone if you are not sure what they took?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0119360" cy="6337583"/>
          </a:xfrm>
        </p:spPr>
        <p:txBody>
          <a:bodyPr/>
          <a:lstStyle/>
          <a:p>
            <a:r>
              <a:rPr lang="en-US" dirty="0" smtClean="0"/>
              <a:t>Yes, but you should have some suspicion of opiate overdose</a:t>
            </a:r>
          </a:p>
          <a:p>
            <a:pPr lvl="1"/>
            <a:r>
              <a:rPr lang="en-US" dirty="0" smtClean="0"/>
              <a:t>Situational</a:t>
            </a:r>
          </a:p>
          <a:p>
            <a:pPr lvl="1"/>
            <a:r>
              <a:rPr lang="en-US" dirty="0" smtClean="0"/>
              <a:t>Pinpoint pupils, hypoventilation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8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matter if someone OD’d on a street drug or a prescription drug?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643360" cy="6337583"/>
          </a:xfrm>
        </p:spPr>
        <p:txBody>
          <a:bodyPr/>
          <a:lstStyle/>
          <a:p>
            <a:r>
              <a:rPr lang="en-US" dirty="0" smtClean="0"/>
              <a:t>No, both may case respiratory depression, and both can be 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9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we give it to someone who is not an opiate overdose.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8747760" cy="6710477"/>
          </a:xfrm>
        </p:spPr>
        <p:txBody>
          <a:bodyPr/>
          <a:lstStyle/>
          <a:p>
            <a:r>
              <a:rPr lang="en-US" dirty="0" smtClean="0"/>
              <a:t>Naloxone only effects patients with opiate in their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50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give in in a cardiac arrest?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262360" cy="6337583"/>
          </a:xfrm>
        </p:spPr>
        <p:txBody>
          <a:bodyPr/>
          <a:lstStyle/>
          <a:p>
            <a:r>
              <a:rPr lang="en-US" dirty="0" smtClean="0"/>
              <a:t>ALS providers use naloxone in codes.  Intranasal absorption is minimal in CPR so patients in cardiac arrest are not included in BLS standing orders.</a:t>
            </a:r>
          </a:p>
          <a:p>
            <a:r>
              <a:rPr lang="en-US" dirty="0" smtClean="0"/>
              <a:t>A cardiac arrest patient may benefit from nasal naloxone, but BLS providers must call medical control before administration.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 dirty="0"/>
              <a:t>Who overdoses?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Among heroin users it has generally been those who have been using 5-10 years</a:t>
            </a:r>
          </a:p>
          <a:p>
            <a:pPr lvl="1" eaLnBrk="1" hangingPunct="1"/>
            <a:r>
              <a:rPr lang="en-US" dirty="0" smtClean="0"/>
              <a:t>After rehab</a:t>
            </a:r>
          </a:p>
          <a:p>
            <a:pPr lvl="1" eaLnBrk="1" hangingPunct="1"/>
            <a:r>
              <a:rPr lang="en-US" dirty="0" smtClean="0"/>
              <a:t>After incarceration</a:t>
            </a:r>
          </a:p>
          <a:p>
            <a:pPr eaLnBrk="1" hangingPunct="1"/>
            <a:r>
              <a:rPr lang="en-US" dirty="0" smtClean="0"/>
              <a:t>Less is known about prescription opioid users</a:t>
            </a:r>
          </a:p>
          <a:p>
            <a:pPr eaLnBrk="1" hangingPunct="1"/>
            <a:r>
              <a:rPr lang="en-US" dirty="0" smtClean="0"/>
              <a:t>Anecdotal reports of youth dying suggest that many of those have been in drug treatment and relapse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600" dirty="0" err="1" smtClean="0"/>
              <a:t>Sporer</a:t>
            </a:r>
            <a:r>
              <a:rPr lang="en-US" sz="2600" dirty="0" smtClean="0"/>
              <a:t> </a:t>
            </a:r>
            <a:r>
              <a:rPr lang="en-US" sz="2600" dirty="0"/>
              <a:t>2003, 2006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6884F-5591-447D-AC09-5C2D6EB0EA2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1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for treating altered mental status or respiratory depression?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9662160" cy="6337583"/>
          </a:xfrm>
        </p:spPr>
        <p:txBody>
          <a:bodyPr/>
          <a:lstStyle/>
          <a:p>
            <a:r>
              <a:rPr lang="en-US" dirty="0" smtClean="0"/>
              <a:t>Respiratory Depression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(that’s what kills you)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76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they are very altered?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11186160" cy="6337583"/>
          </a:xfrm>
        </p:spPr>
        <p:txBody>
          <a:bodyPr/>
          <a:lstStyle/>
          <a:p>
            <a:r>
              <a:rPr lang="en-US" dirty="0" smtClean="0"/>
              <a:t>If some one is altered,  and even unresponsive, but breathing adequately they do not require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69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3810000"/>
            <a:ext cx="11704320" cy="1408853"/>
          </a:xfrm>
        </p:spPr>
        <p:txBody>
          <a:bodyPr/>
          <a:lstStyle/>
          <a:p>
            <a:pPr algn="ctr"/>
            <a:r>
              <a:rPr lang="en-US" dirty="0" smtClean="0"/>
              <a:t>Demonstration of IN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/>
              <a:t>Physiology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/>
              <a:t>Generally happens over course of 1-3 </a:t>
            </a:r>
            <a:r>
              <a:rPr lang="en-US" dirty="0" smtClean="0"/>
              <a:t>hours</a:t>
            </a:r>
            <a:endParaRPr lang="en-US" dirty="0"/>
          </a:p>
          <a:p>
            <a:pPr eaLnBrk="1" hangingPunct="1"/>
            <a:r>
              <a:rPr lang="en-US" dirty="0" smtClean="0"/>
              <a:t>The </a:t>
            </a:r>
            <a:r>
              <a:rPr lang="en-US" dirty="0"/>
              <a:t>stereotype “needle in the arm” death </a:t>
            </a:r>
            <a:r>
              <a:rPr lang="en-US" dirty="0" smtClean="0"/>
              <a:t>may be </a:t>
            </a:r>
            <a:r>
              <a:rPr lang="en-US" dirty="0"/>
              <a:t>only about 15%</a:t>
            </a:r>
          </a:p>
          <a:p>
            <a:pPr eaLnBrk="1" hangingPunct="1"/>
            <a:r>
              <a:rPr lang="en-US" dirty="0"/>
              <a:t>Opioids repress the urge to breath – decrease response to carbon </a:t>
            </a:r>
            <a:r>
              <a:rPr lang="en-US" dirty="0" smtClean="0"/>
              <a:t>dioxide</a:t>
            </a:r>
            <a:r>
              <a:rPr lang="en-US" dirty="0"/>
              <a:t> – </a:t>
            </a:r>
            <a:r>
              <a:rPr lang="en-US" dirty="0" smtClean="0"/>
              <a:t>leading </a:t>
            </a:r>
            <a:r>
              <a:rPr lang="en-US" dirty="0"/>
              <a:t>to respiratory depression and death</a:t>
            </a:r>
          </a:p>
          <a:p>
            <a:pPr eaLnBrk="1" hangingPunct="1"/>
            <a:endParaRPr lang="en-US" sz="4000" dirty="0"/>
          </a:p>
          <a:p>
            <a:pPr lvl="1" eaLnBrk="1" hangingPunct="1">
              <a:buFontTx/>
              <a:buNone/>
            </a:pPr>
            <a:r>
              <a:rPr lang="en-US" sz="3400" dirty="0"/>
              <a:t>	Slow </a:t>
            </a:r>
            <a:r>
              <a:rPr lang="en-US" sz="3400" dirty="0" smtClean="0"/>
              <a:t>breathing=&gt;</a:t>
            </a:r>
            <a:r>
              <a:rPr lang="en-US" sz="3400" dirty="0"/>
              <a:t>Breathing </a:t>
            </a:r>
            <a:r>
              <a:rPr lang="en-US" sz="3400" dirty="0" smtClean="0"/>
              <a:t>stops=&gt;</a:t>
            </a:r>
            <a:r>
              <a:rPr lang="en-US" sz="3400" dirty="0"/>
              <a:t>Heart </a:t>
            </a:r>
            <a:r>
              <a:rPr lang="en-US" sz="3400" dirty="0" smtClean="0"/>
              <a:t>stops…</a:t>
            </a:r>
            <a:endParaRPr lang="en-US" sz="4000" dirty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8A2830-581D-4B03-8137-E47CE0AB89BE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81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 dirty="0" smtClean="0"/>
              <a:t>Context </a:t>
            </a:r>
            <a:r>
              <a:rPr lang="en-US" sz="5700" dirty="0"/>
              <a:t>of Opioid Overdose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/>
              <a:t>The majority of heroin overdoses are witnessed </a:t>
            </a:r>
            <a:r>
              <a:rPr lang="en-US" sz="3400" dirty="0"/>
              <a:t>(gives</a:t>
            </a:r>
            <a:r>
              <a:rPr lang="en-US" sz="4000" dirty="0"/>
              <a:t> </a:t>
            </a:r>
            <a:r>
              <a:rPr lang="en-US" sz="3400" dirty="0"/>
              <a:t>an opportunity for intervention</a:t>
            </a:r>
            <a:r>
              <a:rPr lang="en-US" sz="3400" dirty="0" smtClean="0"/>
              <a:t>)</a:t>
            </a:r>
            <a:endParaRPr lang="en-US" sz="3400" dirty="0"/>
          </a:p>
          <a:p>
            <a:pPr eaLnBrk="1" hangingPunct="1">
              <a:lnSpc>
                <a:spcPct val="90000"/>
              </a:lnSpc>
            </a:pPr>
            <a:r>
              <a:rPr lang="en-US" sz="4000" dirty="0"/>
              <a:t>Fear of police may prevent calling </a:t>
            </a:r>
            <a:r>
              <a:rPr lang="en-US" sz="4000" dirty="0" smtClean="0"/>
              <a:t>911</a:t>
            </a:r>
            <a:endParaRPr lang="en-US" sz="4000" dirty="0"/>
          </a:p>
          <a:p>
            <a:pPr eaLnBrk="1" hangingPunct="1">
              <a:lnSpc>
                <a:spcPct val="90000"/>
              </a:lnSpc>
            </a:pPr>
            <a:r>
              <a:rPr lang="en-US" sz="4000" dirty="0"/>
              <a:t>Witnesses may try ineffectual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/>
              <a:t>Myths and lack of proper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/>
              <a:t>Abandonment is the worst response</a:t>
            </a:r>
          </a:p>
          <a:p>
            <a:pPr lvl="1" eaLnBrk="1" hangingPunct="1">
              <a:lnSpc>
                <a:spcPct val="90000"/>
              </a:lnSpc>
            </a:pPr>
            <a:endParaRPr lang="en-US" sz="3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/>
              <a:t> 		</a:t>
            </a:r>
            <a:r>
              <a:rPr lang="en-US" sz="2300" dirty="0"/>
              <a:t>Tracy 2005</a:t>
            </a:r>
          </a:p>
          <a:p>
            <a:pPr eaLnBrk="1" hangingPunct="1">
              <a:lnSpc>
                <a:spcPct val="90000"/>
              </a:lnSpc>
            </a:pPr>
            <a:endParaRPr lang="en-US" sz="4000" dirty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D229BA-E7F2-459F-A64A-2D513C381E1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/>
              <a:t>Naloxone (Narcan)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Opioid antagonist which reverses opioid overdose: injectable or intranasal</a:t>
            </a:r>
          </a:p>
          <a:p>
            <a:pPr eaLnBrk="1" hangingPunct="1"/>
            <a:r>
              <a:rPr lang="en-US" dirty="0" smtClean="0"/>
              <a:t>Has a higher affinity for opioid receptors than most opioids- occupy and block the receptors for </a:t>
            </a:r>
            <a:r>
              <a:rPr lang="en-US" dirty="0" err="1" smtClean="0"/>
              <a:t>for</a:t>
            </a:r>
            <a:r>
              <a:rPr lang="en-US" dirty="0" smtClean="0"/>
              <a:t> 30-90 minutes</a:t>
            </a:r>
          </a:p>
          <a:p>
            <a:pPr eaLnBrk="1" hangingPunct="1"/>
            <a:r>
              <a:rPr lang="en-US" dirty="0" smtClean="0"/>
              <a:t>Analogy- getting the wrong key stuck in  a lock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27B31F-341A-4C23-943C-859696B8B43D}" type="slidenum">
              <a:rPr 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" name="Picture 1" descr="bupfig01-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248400"/>
            <a:ext cx="5321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/>
              <a:t>Naloxone in Action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Causes sudden withdrawal in the opioid dependent person – an unpleasant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 psychoactive effects – low potential for diversion, is not addictive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Routinely used by EMS (but often in larger doses)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Has no effect if an opiate is not present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Sold over the counter in Italy since 1988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1089" y="8882062"/>
            <a:ext cx="3033712" cy="677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39" tIns="65020" rIns="130039" bIns="650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56569" indent="-4063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625492" indent="-325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275688" indent="-325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925885" indent="-325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7608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226278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76475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526671" indent="-325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ED7BFB-9469-449A-9561-12A62223E78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8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5700"/>
              <a:t>Implementation in NY State</a:t>
            </a: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19254" indent="-363479" eaLnBrk="1" hangingPunct="1">
              <a:buNone/>
            </a:pPr>
            <a:r>
              <a:rPr lang="en-US" dirty="0" smtClean="0"/>
              <a:t>Over 100 sites registered including:</a:t>
            </a:r>
          </a:p>
          <a:p>
            <a:pPr marL="519254" indent="-363479" eaLnBrk="1" hangingPunct="1"/>
            <a:r>
              <a:rPr lang="en-US" dirty="0" smtClean="0"/>
              <a:t>Syringe exchange/syringe access sites</a:t>
            </a:r>
          </a:p>
          <a:p>
            <a:pPr marL="519254" indent="-363479" eaLnBrk="1" hangingPunct="1"/>
            <a:r>
              <a:rPr lang="en-US" dirty="0" smtClean="0"/>
              <a:t>Hospitals </a:t>
            </a:r>
          </a:p>
          <a:p>
            <a:pPr marL="519254" indent="-363479" eaLnBrk="1" hangingPunct="1"/>
            <a:r>
              <a:rPr lang="en-US" dirty="0" smtClean="0"/>
              <a:t>Drug Treatment Programs</a:t>
            </a:r>
          </a:p>
          <a:p>
            <a:pPr marL="519254" indent="-363479" eaLnBrk="1" hangingPunct="1"/>
            <a:r>
              <a:rPr lang="en-US" dirty="0" smtClean="0"/>
              <a:t>HIV programs</a:t>
            </a:r>
          </a:p>
          <a:p>
            <a:pPr marL="519254" indent="-363479" eaLnBrk="1" hangingPunct="1"/>
            <a:r>
              <a:rPr lang="en-US" dirty="0" smtClean="0"/>
              <a:t>Homeless shelters</a:t>
            </a:r>
          </a:p>
          <a:p>
            <a:pPr marL="519254" indent="-363479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4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003399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DCA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Arial Black"/>
        <a:ea typeface="ヒラギノ角ゴ ProN W6"/>
        <a:cs typeface="ヒラギノ角ゴ ProN W6"/>
      </a:majorFont>
      <a:minorFont>
        <a:latin typeface="Arial Black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003399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DCA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Arial Black"/>
        <a:ea typeface="ヒラギノ角ゴ ProN W6"/>
        <a:cs typeface="ヒラギノ角ゴ ProN W6"/>
      </a:majorFont>
      <a:minorFont>
        <a:latin typeface="Arial Black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003399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DCA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lack"/>
        <a:ea typeface="ヒラギノ角ゴ ProN W6"/>
        <a:cs typeface="ヒラギノ角ゴ ProN W6"/>
      </a:majorFont>
      <a:minorFont>
        <a:latin typeface="Arial Black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003399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DCA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 Black"/>
        <a:ea typeface="ヒラギノ角ゴ ProN W6"/>
        <a:cs typeface="ヒラギノ角ゴ ProN W6"/>
      </a:majorFont>
      <a:minorFont>
        <a:latin typeface="Arial Black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003399"/>
      </a:lt1>
      <a:dk2>
        <a:srgbClr val="000000"/>
      </a:dk2>
      <a:lt2>
        <a:srgbClr val="808080"/>
      </a:lt2>
      <a:accent1>
        <a:srgbClr val="0099CC"/>
      </a:accent1>
      <a:accent2>
        <a:srgbClr val="333399"/>
      </a:accent2>
      <a:accent3>
        <a:srgbClr val="AAADCA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Arial Black"/>
        <a:ea typeface="ヒラギノ角ゴ ProN W6"/>
        <a:cs typeface="ヒラギノ角ゴ ProN W6"/>
      </a:majorFont>
      <a:minorFont>
        <a:latin typeface="Arial Black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BF924"/>
        </a:solidFill>
        <a:ln w="12700" cap="flat" cmpd="sng" algn="ctr">
          <a:solidFill>
            <a:srgbClr val="FDF4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82600" algn="l"/>
            <a:tab pos="952500" algn="l"/>
            <a:tab pos="1422400" algn="l"/>
            <a:tab pos="1892300" algn="l"/>
            <a:tab pos="2374900" algn="l"/>
            <a:tab pos="2844800" algn="l"/>
            <a:tab pos="3314700" algn="l"/>
            <a:tab pos="3797300" algn="l"/>
            <a:tab pos="4267200" algn="l"/>
            <a:tab pos="4749800" algn="l"/>
            <a:tab pos="5219700" algn="l"/>
            <a:tab pos="5689600" algn="l"/>
          </a:tabLst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ヒラギノ明朝 ProN W3" charset="-128"/>
            <a:cs typeface="ヒラギノ明朝 ProN W3" charset="-128"/>
            <a:sym typeface="Comic Sans M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lbanyMed">
  <a:themeElements>
    <a:clrScheme name="AlbanyMed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AlbanyMed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AlbanyMed 1">
        <a:dk1>
          <a:srgbClr val="990033"/>
        </a:dk1>
        <a:lt1>
          <a:srgbClr val="FFFFCC"/>
        </a:lt1>
        <a:dk2>
          <a:srgbClr val="000000"/>
        </a:dk2>
        <a:lt2>
          <a:srgbClr val="FFFFFF"/>
        </a:lt2>
        <a:accent1>
          <a:srgbClr val="CC3300"/>
        </a:accent1>
        <a:accent2>
          <a:srgbClr val="FF9900"/>
        </a:accent2>
        <a:accent3>
          <a:srgbClr val="AAAAAA"/>
        </a:accent3>
        <a:accent4>
          <a:srgbClr val="DADAAE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2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4">
        <a:dk1>
          <a:srgbClr val="7A5A00"/>
        </a:dk1>
        <a:lt1>
          <a:srgbClr val="FFFF99"/>
        </a:lt1>
        <a:dk2>
          <a:srgbClr val="000066"/>
        </a:dk2>
        <a:lt2>
          <a:srgbClr val="CCFF33"/>
        </a:lt2>
        <a:accent1>
          <a:srgbClr val="006600"/>
        </a:accent1>
        <a:accent2>
          <a:srgbClr val="4F0777"/>
        </a:accent2>
        <a:accent3>
          <a:srgbClr val="AAAAB8"/>
        </a:accent3>
        <a:accent4>
          <a:srgbClr val="DADA82"/>
        </a:accent4>
        <a:accent5>
          <a:srgbClr val="AAB8AA"/>
        </a:accent5>
        <a:accent6>
          <a:srgbClr val="47066B"/>
        </a:accent6>
        <a:hlink>
          <a:srgbClr val="CC99FF"/>
        </a:hlink>
        <a:folHlink>
          <a:srgbClr val="0058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5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CCCC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B9B900"/>
        </a:accent6>
        <a:hlink>
          <a:srgbClr val="0080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banyMed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banyMed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banyMed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38122</TotalTime>
  <Pages>0</Pages>
  <Words>1248</Words>
  <Characters>0</Characters>
  <Application>Microsoft Office PowerPoint</Application>
  <PresentationFormat>Custom</PresentationFormat>
  <Lines>0</Lines>
  <Paragraphs>175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Title &amp; Bullets copy 5</vt:lpstr>
      <vt:lpstr>Title &amp; Bullets copy 6</vt:lpstr>
      <vt:lpstr>1_Title &amp; Bullets</vt:lpstr>
      <vt:lpstr>Title &amp; Bullets copy</vt:lpstr>
      <vt:lpstr>Title &amp; Bullets copy 3</vt:lpstr>
      <vt:lpstr>1_AlbanyMed</vt:lpstr>
      <vt:lpstr>Clarity</vt:lpstr>
      <vt:lpstr>WREMAC BLS Naloxone  In-service</vt:lpstr>
      <vt:lpstr>PowerPoint Presentation</vt:lpstr>
      <vt:lpstr>Heroin User Experiences</vt:lpstr>
      <vt:lpstr>Who overdoses?</vt:lpstr>
      <vt:lpstr>Physiology</vt:lpstr>
      <vt:lpstr>Context of Opioid Overdose</vt:lpstr>
      <vt:lpstr>Naloxone (Narcan)</vt:lpstr>
      <vt:lpstr>Naloxone in Action</vt:lpstr>
      <vt:lpstr>Implementation in NY State</vt:lpstr>
      <vt:lpstr>Boston EMS’ Naloxone program</vt:lpstr>
      <vt:lpstr>Intranasal naloxone</vt:lpstr>
      <vt:lpstr>Advantages of intranasal administration</vt:lpstr>
      <vt:lpstr>PowerPoint Presentation</vt:lpstr>
      <vt:lpstr>PowerPoint Presentation</vt:lpstr>
      <vt:lpstr>Problems with IN Naloxone</vt:lpstr>
      <vt:lpstr>Risk Factors for Opioid Overdose</vt:lpstr>
      <vt:lpstr>Some Opioids:</vt:lpstr>
      <vt:lpstr>Most Opiate Overdoses will have pinpoint pupils</vt:lpstr>
      <vt:lpstr>PowerPoint Presentation</vt:lpstr>
      <vt:lpstr>What do we know so far…in one year</vt:lpstr>
      <vt:lpstr>PowerPoint Presentation</vt:lpstr>
      <vt:lpstr>PowerPoint Presentation</vt:lpstr>
      <vt:lpstr>PowerPoint Presentation</vt:lpstr>
      <vt:lpstr>Naloxone is in  the Altered Mental Status protocol,   but, it really belongs in  the Respiratory Protocol</vt:lpstr>
      <vt:lpstr>Putting it all together (literally)</vt:lpstr>
      <vt:lpstr>PowerPoint Presentation</vt:lpstr>
      <vt:lpstr>PowerPoint Presentation</vt:lpstr>
      <vt:lpstr>Lets Play Do They Need Naloxone….</vt:lpstr>
      <vt:lpstr>Lets Play Do They Need Naloxone….</vt:lpstr>
      <vt:lpstr>Lets Play Do They Need Naloxone….</vt:lpstr>
      <vt:lpstr>Lets Play Do They Need Naloxone….</vt:lpstr>
      <vt:lpstr>PowerPoint Presentation</vt:lpstr>
      <vt:lpstr>Bottom Line?</vt:lpstr>
      <vt:lpstr>Manage the Airway Based on BLS protocols until patient is able to oxygenate normally</vt:lpstr>
      <vt:lpstr>Common side effects</vt:lpstr>
      <vt:lpstr>Can you give naloxone if you are not sure what they took?</vt:lpstr>
      <vt:lpstr>Does it matter if someone OD’d on a street drug or a prescription drug?</vt:lpstr>
      <vt:lpstr>What happens if we give it to someone who is not an opiate overdose.</vt:lpstr>
      <vt:lpstr>Can you give in in a cardiac arrest?</vt:lpstr>
      <vt:lpstr>Is this for treating altered mental status or respiratory depression?</vt:lpstr>
      <vt:lpstr>What if they are very altered?</vt:lpstr>
      <vt:lpstr>Demonstration of IN Naloxone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WREMAC BLS Naloxone  In-service</dc:title>
  <dc:creator>Wander, Scott</dc:creator>
  <cp:lastModifiedBy>swander</cp:lastModifiedBy>
  <cp:revision>79</cp:revision>
  <dcterms:created xsi:type="dcterms:W3CDTF">2011-03-02T22:17:21Z</dcterms:created>
  <dcterms:modified xsi:type="dcterms:W3CDTF">2015-07-24T14:19:21Z</dcterms:modified>
</cp:coreProperties>
</file>